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61" r:id="rId4"/>
    <p:sldId id="260" r:id="rId5"/>
    <p:sldId id="278" r:id="rId6"/>
    <p:sldId id="294" r:id="rId7"/>
    <p:sldId id="258" r:id="rId8"/>
    <p:sldId id="265" r:id="rId9"/>
    <p:sldId id="277" r:id="rId10"/>
    <p:sldId id="280" r:id="rId11"/>
    <p:sldId id="281" r:id="rId12"/>
    <p:sldId id="290" r:id="rId13"/>
    <p:sldId id="283" r:id="rId14"/>
    <p:sldId id="285" r:id="rId15"/>
    <p:sldId id="292" r:id="rId16"/>
    <p:sldId id="286" r:id="rId17"/>
    <p:sldId id="291" r:id="rId18"/>
    <p:sldId id="288" r:id="rId19"/>
    <p:sldId id="282" r:id="rId20"/>
    <p:sldId id="289" r:id="rId21"/>
    <p:sldId id="284" r:id="rId22"/>
    <p:sldId id="287" r:id="rId23"/>
    <p:sldId id="271" r:id="rId24"/>
    <p:sldId id="293" r:id="rId25"/>
    <p:sldId id="27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E561"/>
    <a:srgbClr val="2D2D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27" autoAdjust="0"/>
    <p:restoredTop sz="94609"/>
  </p:normalViewPr>
  <p:slideViewPr>
    <p:cSldViewPr snapToGrid="0" showGuides="1">
      <p:cViewPr varScale="1">
        <p:scale>
          <a:sx n="61" d="100"/>
          <a:sy n="61" d="100"/>
        </p:scale>
        <p:origin x="1194" y="78"/>
      </p:cViewPr>
      <p:guideLst/>
    </p:cSldViewPr>
  </p:slideViewPr>
  <p:outlineViewPr>
    <p:cViewPr>
      <p:scale>
        <a:sx n="35" d="100"/>
        <a:sy n="35"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user\Desktop\Final%20project\cleaned_data.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user\Desktop\Final%20project\cleaned_data.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user\Desktop\Final%20project\cleaned_data.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user\Desktop\Final%20project\cleaned_data.xlsx" TargetMode="External"/><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user\Desktop\Final%20project\cleaned_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user\Desktop\Final%20project\cleaned_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user\Desktop\Final%20project\cleaned_dat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user\Desktop\Final%20project\cleaned_dat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user\Desktop\Final%20project\cleaned_data.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user\Desktop\Final%20project\cleaned_data.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user\Desktop\Final%20project\cleaned_data.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user\Desktop\Final%20project\cleaned_data.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[cleaned_data.xlsx]objecte 1 B!PivotTable2</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'objecte 1 B'!$B$3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'objecte 1 B'!$A$4:$A$7</c:f>
              <c:strCache>
                <c:ptCount val="3"/>
                <c:pt idx="0">
                  <c:v>High (&gt;75)</c:v>
                </c:pt>
                <c:pt idx="1">
                  <c:v>Medium (51–75)</c:v>
                </c:pt>
                <c:pt idx="2">
                  <c:v>Low (≤50)</c:v>
                </c:pt>
              </c:strCache>
            </c:strRef>
          </c:cat>
          <c:val>
            <c:numRef>
              <c:f>'objecte 1 B'!$B$4:$B$7</c:f>
              <c:numCache>
                <c:formatCode>0%</c:formatCode>
                <c:ptCount val="3"/>
                <c:pt idx="0">
                  <c:v>0.39021562717366104</c:v>
                </c:pt>
                <c:pt idx="1">
                  <c:v>0.37438261442212711</c:v>
                </c:pt>
                <c:pt idx="2">
                  <c:v>0.28947368421052633</c:v>
                </c:pt>
              </c:numCache>
            </c:numRef>
          </c:val>
          <c:extLst>
            <c:ext xmlns:c16="http://schemas.microsoft.com/office/drawing/2014/chart" uri="{C3380CC4-5D6E-409C-BE32-E72D297353CC}">
              <c16:uniqueId val="{00000000-42BC-0445-8144-214EE6FE0DD0}"/>
            </c:ext>
          </c:extLst>
        </c:ser>
        <c:dLbls>
          <c:showLegendKey val="0"/>
          <c:showVal val="0"/>
          <c:showCatName val="0"/>
          <c:showSerName val="0"/>
          <c:showPercent val="0"/>
          <c:showBubbleSize val="0"/>
        </c:dLbls>
        <c:gapWidth val="219"/>
        <c:overlap val="-27"/>
        <c:axId val="368964816"/>
        <c:axId val="368964336"/>
      </c:barChart>
      <c:catAx>
        <c:axId val="3689648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Training</a:t>
                </a:r>
                <a:r>
                  <a:rPr lang="en-US" baseline="0"/>
                  <a:t> Score Category</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8964336"/>
        <c:crosses val="autoZero"/>
        <c:auto val="1"/>
        <c:lblAlgn val="ctr"/>
        <c:lblOffset val="100"/>
        <c:noMultiLvlLbl val="0"/>
      </c:catAx>
      <c:valAx>
        <c:axId val="368964336"/>
        <c:scaling>
          <c:orientation val="minMax"/>
        </c:scaling>
        <c:delete val="1"/>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a:t>
                </a:r>
                <a:r>
                  <a:rPr lang="en-US" baseline="0"/>
                  <a:t> of KPIS Rate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crossAx val="36896481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[cleaned_data.xlsx]Objective 5 A!PivotTable5</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'Objective 5 A'!$B$3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'Objective 5 A'!$A$4:$A$7</c:f>
              <c:strCache>
                <c:ptCount val="3"/>
                <c:pt idx="0">
                  <c:v>referred</c:v>
                </c:pt>
                <c:pt idx="1">
                  <c:v>sourcing</c:v>
                </c:pt>
                <c:pt idx="2">
                  <c:v>other</c:v>
                </c:pt>
              </c:strCache>
            </c:strRef>
          </c:cat>
          <c:val>
            <c:numRef>
              <c:f>'Objective 5 A'!$B$4:$B$7</c:f>
              <c:numCache>
                <c:formatCode>0%</c:formatCode>
                <c:ptCount val="3"/>
                <c:pt idx="0">
                  <c:v>0.53164556962025311</c:v>
                </c:pt>
                <c:pt idx="1">
                  <c:v>0.35800789223023538</c:v>
                </c:pt>
                <c:pt idx="2">
                  <c:v>0.35388244948199815</c:v>
                </c:pt>
              </c:numCache>
            </c:numRef>
          </c:val>
          <c:extLst>
            <c:ext xmlns:c16="http://schemas.microsoft.com/office/drawing/2014/chart" uri="{C3380CC4-5D6E-409C-BE32-E72D297353CC}">
              <c16:uniqueId val="{00000000-7AA2-8748-8D04-CC7CDAF5C030}"/>
            </c:ext>
          </c:extLst>
        </c:ser>
        <c:dLbls>
          <c:showLegendKey val="0"/>
          <c:showVal val="0"/>
          <c:showCatName val="0"/>
          <c:showSerName val="0"/>
          <c:showPercent val="0"/>
          <c:showBubbleSize val="0"/>
        </c:dLbls>
        <c:gapWidth val="219"/>
        <c:overlap val="-27"/>
        <c:axId val="1001138432"/>
        <c:axId val="1001139872"/>
      </c:barChart>
      <c:catAx>
        <c:axId val="10011384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baseline="0"/>
                  <a:t>Recruitment Channels </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1139872"/>
        <c:crosses val="autoZero"/>
        <c:auto val="1"/>
        <c:lblAlgn val="ctr"/>
        <c:lblOffset val="100"/>
        <c:noMultiLvlLbl val="0"/>
      </c:catAx>
      <c:valAx>
        <c:axId val="1001139872"/>
        <c:scaling>
          <c:orientation val="minMax"/>
        </c:scaling>
        <c:delete val="1"/>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a:t>
                </a:r>
                <a:r>
                  <a:rPr lang="en-US" baseline="0"/>
                  <a:t> KPIs Rate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crossAx val="100113843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[cleaned_data.xlsx]Objective 1 C !PivotTable3</c:name>
    <c:fmtId val="8"/>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'Objective 1 C '!$B$3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'Objective 1 C '!$A$4:$A$6</c:f>
              <c:strCache>
                <c:ptCount val="2"/>
                <c:pt idx="0">
                  <c:v>NO</c:v>
                </c:pt>
                <c:pt idx="1">
                  <c:v>YES</c:v>
                </c:pt>
              </c:strCache>
            </c:strRef>
          </c:cat>
          <c:val>
            <c:numRef>
              <c:f>'Objective 1 C '!$B$4:$B$6</c:f>
              <c:numCache>
                <c:formatCode>0.00%</c:formatCode>
                <c:ptCount val="2"/>
                <c:pt idx="0">
                  <c:v>0.97662800045940046</c:v>
                </c:pt>
                <c:pt idx="1">
                  <c:v>2.3371999540599517E-2</c:v>
                </c:pt>
              </c:numCache>
            </c:numRef>
          </c:val>
          <c:extLst>
            <c:ext xmlns:c16="http://schemas.microsoft.com/office/drawing/2014/chart" uri="{C3380CC4-5D6E-409C-BE32-E72D297353CC}">
              <c16:uniqueId val="{00000000-1AC6-4314-ACF4-E5FACDAF9201}"/>
            </c:ext>
          </c:extLst>
        </c:ser>
        <c:dLbls>
          <c:showLegendKey val="0"/>
          <c:showVal val="0"/>
          <c:showCatName val="0"/>
          <c:showSerName val="0"/>
          <c:showPercent val="0"/>
          <c:showBubbleSize val="0"/>
        </c:dLbls>
        <c:gapWidth val="219"/>
        <c:overlap val="-27"/>
        <c:axId val="375907696"/>
        <c:axId val="375908176"/>
      </c:barChart>
      <c:catAx>
        <c:axId val="375907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Awards</a:t>
                </a:r>
                <a:r>
                  <a:rPr lang="en-US" baseline="0"/>
                  <a:t> won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908176"/>
        <c:crosses val="autoZero"/>
        <c:auto val="1"/>
        <c:lblAlgn val="ctr"/>
        <c:lblOffset val="100"/>
        <c:noMultiLvlLbl val="0"/>
      </c:catAx>
      <c:valAx>
        <c:axId val="375908176"/>
        <c:scaling>
          <c:orientation val="minMax"/>
        </c:scaling>
        <c:delete val="1"/>
        <c:axPos val="l"/>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en-US"/>
                  <a:t>Average</a:t>
                </a:r>
                <a:r>
                  <a:rPr lang="en-US" baseline="0"/>
                  <a:t> KPIs Rate</a:t>
                </a: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en-US"/>
            </a:p>
          </c:txPr>
        </c:title>
        <c:numFmt formatCode="0.00%" sourceLinked="1"/>
        <c:majorTickMark val="none"/>
        <c:minorTickMark val="none"/>
        <c:tickLblPos val="nextTo"/>
        <c:crossAx val="37590769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[cleaned_data.xlsx]objecte 3 C!PivotTable6</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'objecte 3 C'!$B$3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'objecte 3 C'!$A$4:$A$8</c:f>
              <c:strCache>
                <c:ptCount val="4"/>
                <c:pt idx="0">
                  <c:v>3–7 years (Mid-tenure)</c:v>
                </c:pt>
                <c:pt idx="1">
                  <c:v>0–2 years (New)</c:v>
                </c:pt>
                <c:pt idx="2">
                  <c:v>8–15 years (Experienced)</c:v>
                </c:pt>
                <c:pt idx="3">
                  <c:v>16+ years (Long-tenure)</c:v>
                </c:pt>
              </c:strCache>
            </c:strRef>
          </c:cat>
          <c:val>
            <c:numRef>
              <c:f>'objecte 3 C'!$B$4:$B$8</c:f>
              <c:numCache>
                <c:formatCode>0%</c:formatCode>
                <c:ptCount val="4"/>
                <c:pt idx="0">
                  <c:v>0.38628309360016677</c:v>
                </c:pt>
                <c:pt idx="1">
                  <c:v>0.37750556792873052</c:v>
                </c:pt>
                <c:pt idx="2">
                  <c:v>0.2856328392246294</c:v>
                </c:pt>
                <c:pt idx="3">
                  <c:v>0.25694444444444442</c:v>
                </c:pt>
              </c:numCache>
            </c:numRef>
          </c:val>
          <c:extLst>
            <c:ext xmlns:c16="http://schemas.microsoft.com/office/drawing/2014/chart" uri="{C3380CC4-5D6E-409C-BE32-E72D297353CC}">
              <c16:uniqueId val="{00000000-4A2A-0F42-8DC9-18CA39DC7304}"/>
            </c:ext>
          </c:extLst>
        </c:ser>
        <c:dLbls>
          <c:showLegendKey val="0"/>
          <c:showVal val="0"/>
          <c:showCatName val="0"/>
          <c:showSerName val="0"/>
          <c:showPercent val="0"/>
          <c:showBubbleSize val="0"/>
        </c:dLbls>
        <c:gapWidth val="219"/>
        <c:overlap val="-27"/>
        <c:axId val="380384848"/>
        <c:axId val="380385328"/>
      </c:barChart>
      <c:catAx>
        <c:axId val="38038484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Length</a:t>
                </a:r>
                <a:r>
                  <a:rPr lang="en-US" baseline="0"/>
                  <a:t> Of  Service Category</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0385328"/>
        <c:crosses val="autoZero"/>
        <c:auto val="1"/>
        <c:lblAlgn val="ctr"/>
        <c:lblOffset val="100"/>
        <c:noMultiLvlLbl val="0"/>
      </c:catAx>
      <c:valAx>
        <c:axId val="380385328"/>
        <c:scaling>
          <c:orientation val="minMax"/>
        </c:scaling>
        <c:delete val="1"/>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a:t>
                </a:r>
                <a:r>
                  <a:rPr lang="en-US" baseline="0"/>
                  <a:t> KPIs Rate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crossAx val="38038484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[cleaned_data.xlsx]objecte 1 A !PivotTable1</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'objecte 1 A '!$B$3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'objecte 1 A '!$A$4:$A$9</c:f>
              <c:strCache>
                <c:ptCount val="5"/>
                <c:pt idx="0">
                  <c:v>5</c:v>
                </c:pt>
                <c:pt idx="1">
                  <c:v>4</c:v>
                </c:pt>
                <c:pt idx="2">
                  <c:v>3</c:v>
                </c:pt>
                <c:pt idx="3">
                  <c:v>2</c:v>
                </c:pt>
                <c:pt idx="4">
                  <c:v>1</c:v>
                </c:pt>
              </c:strCache>
            </c:strRef>
          </c:cat>
          <c:val>
            <c:numRef>
              <c:f>'objecte 1 A '!$B$4:$B$9</c:f>
              <c:numCache>
                <c:formatCode>0%</c:formatCode>
                <c:ptCount val="5"/>
                <c:pt idx="0">
                  <c:v>0.63312368972746336</c:v>
                </c:pt>
                <c:pt idx="1">
                  <c:v>0.40684410646387831</c:v>
                </c:pt>
                <c:pt idx="2">
                  <c:v>0.28442028985507245</c:v>
                </c:pt>
                <c:pt idx="3">
                  <c:v>0.18962848297213622</c:v>
                </c:pt>
                <c:pt idx="4">
                  <c:v>0.13323201621073963</c:v>
                </c:pt>
              </c:numCache>
            </c:numRef>
          </c:val>
          <c:extLst>
            <c:ext xmlns:c16="http://schemas.microsoft.com/office/drawing/2014/chart" uri="{C3380CC4-5D6E-409C-BE32-E72D297353CC}">
              <c16:uniqueId val="{00000000-B531-8140-B7B2-69D03F109142}"/>
            </c:ext>
          </c:extLst>
        </c:ser>
        <c:dLbls>
          <c:showLegendKey val="0"/>
          <c:showVal val="0"/>
          <c:showCatName val="0"/>
          <c:showSerName val="0"/>
          <c:showPercent val="0"/>
          <c:showBubbleSize val="0"/>
        </c:dLbls>
        <c:gapWidth val="219"/>
        <c:overlap val="-27"/>
        <c:axId val="407973376"/>
        <c:axId val="407970016"/>
      </c:barChart>
      <c:catAx>
        <c:axId val="40797337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Previous</a:t>
                </a:r>
                <a:r>
                  <a:rPr lang="en-US" baseline="0"/>
                  <a:t> Year Rating</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7970016"/>
        <c:crosses val="autoZero"/>
        <c:auto val="1"/>
        <c:lblAlgn val="ctr"/>
        <c:lblOffset val="100"/>
        <c:noMultiLvlLbl val="0"/>
      </c:catAx>
      <c:valAx>
        <c:axId val="407970016"/>
        <c:scaling>
          <c:orientation val="minMax"/>
        </c:scaling>
        <c:delete val="1"/>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a:t>
                </a:r>
                <a:r>
                  <a:rPr lang="en-US" baseline="0"/>
                  <a:t> KPIs Rate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crossAx val="40797337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[cleaned_data.xlsx]objecte 3 A!PivotTable4</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'objecte 3 A'!$B$3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'objecte 3 A'!$A$4:$A$8</c:f>
              <c:strCache>
                <c:ptCount val="4"/>
                <c:pt idx="0">
                  <c:v>28–35 (Young)</c:v>
                </c:pt>
                <c:pt idx="1">
                  <c:v>36–45 (Mid-career)</c:v>
                </c:pt>
                <c:pt idx="2">
                  <c:v>&lt;28 (Junior)</c:v>
                </c:pt>
                <c:pt idx="3">
                  <c:v>46+ (Senior)</c:v>
                </c:pt>
              </c:strCache>
            </c:strRef>
          </c:cat>
          <c:val>
            <c:numRef>
              <c:f>'objecte 3 A'!$B$4:$B$8</c:f>
              <c:numCache>
                <c:formatCode>0%</c:formatCode>
                <c:ptCount val="4"/>
                <c:pt idx="0">
                  <c:v>0.36699448308946991</c:v>
                </c:pt>
                <c:pt idx="1">
                  <c:v>0.36311907270811378</c:v>
                </c:pt>
                <c:pt idx="2">
                  <c:v>0.357823669579031</c:v>
                </c:pt>
                <c:pt idx="3">
                  <c:v>0.3116381687810259</c:v>
                </c:pt>
              </c:numCache>
            </c:numRef>
          </c:val>
          <c:extLst>
            <c:ext xmlns:c16="http://schemas.microsoft.com/office/drawing/2014/chart" uri="{C3380CC4-5D6E-409C-BE32-E72D297353CC}">
              <c16:uniqueId val="{00000000-AD9B-7C40-A752-52AEC928ACCA}"/>
            </c:ext>
          </c:extLst>
        </c:ser>
        <c:dLbls>
          <c:showLegendKey val="0"/>
          <c:showVal val="0"/>
          <c:showCatName val="0"/>
          <c:showSerName val="0"/>
          <c:showPercent val="0"/>
          <c:showBubbleSize val="0"/>
        </c:dLbls>
        <c:gapWidth val="219"/>
        <c:overlap val="-27"/>
        <c:axId val="407672192"/>
        <c:axId val="407671712"/>
      </c:barChart>
      <c:catAx>
        <c:axId val="4076721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Age</a:t>
                </a:r>
                <a:r>
                  <a:rPr lang="en-US" baseline="0"/>
                  <a:t> Category</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7671712"/>
        <c:crosses val="autoZero"/>
        <c:auto val="1"/>
        <c:lblAlgn val="ctr"/>
        <c:lblOffset val="100"/>
        <c:noMultiLvlLbl val="0"/>
      </c:catAx>
      <c:valAx>
        <c:axId val="407671712"/>
        <c:scaling>
          <c:orientation val="minMax"/>
        </c:scaling>
        <c:delete val="1"/>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a:t>
                </a:r>
                <a:r>
                  <a:rPr lang="en-US" baseline="0"/>
                  <a:t> KPIs Rate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crossAx val="40767219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[cleaned_data.xlsx]Objective 8 A!PivotTable3</c:name>
    <c:fmtId val="-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a:glow rad="127000">
                <a:schemeClr val="bg1"/>
              </a:glow>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a:glow rad="127000">
                <a:schemeClr val="bg1"/>
              </a:glow>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a:glow rad="127000">
                <a:schemeClr val="bg1"/>
              </a:glow>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'Objective 8 A'!$B$3:$B$4</c:f>
              <c:strCache>
                <c:ptCount val="1"/>
                <c:pt idx="0">
                  <c:v>f</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'Objective 8 A'!$A$5:$A$14</c:f>
              <c:strCache>
                <c:ptCount val="9"/>
                <c:pt idx="0">
                  <c:v>Analytics</c:v>
                </c:pt>
                <c:pt idx="1">
                  <c:v>Finance</c:v>
                </c:pt>
                <c:pt idx="2">
                  <c:v>HR</c:v>
                </c:pt>
                <c:pt idx="3">
                  <c:v>Legal</c:v>
                </c:pt>
                <c:pt idx="4">
                  <c:v>Operations</c:v>
                </c:pt>
                <c:pt idx="5">
                  <c:v>Procurement</c:v>
                </c:pt>
                <c:pt idx="6">
                  <c:v>Research and Development</c:v>
                </c:pt>
                <c:pt idx="7">
                  <c:v>Sales &amp; Marketing</c:v>
                </c:pt>
                <c:pt idx="8">
                  <c:v>Technology</c:v>
                </c:pt>
              </c:strCache>
            </c:strRef>
          </c:cat>
          <c:val>
            <c:numRef>
              <c:f>'Objective 8 A'!$B$5:$B$14</c:f>
              <c:numCache>
                <c:formatCode>0%</c:formatCode>
                <c:ptCount val="9"/>
                <c:pt idx="0">
                  <c:v>9.3694755450795517E-2</c:v>
                </c:pt>
                <c:pt idx="1">
                  <c:v>0.25187032418952621</c:v>
                </c:pt>
                <c:pt idx="2">
                  <c:v>0.41566265060240964</c:v>
                </c:pt>
                <c:pt idx="3">
                  <c:v>9.337349397590361E-2</c:v>
                </c:pt>
                <c:pt idx="4">
                  <c:v>0.41486946651532347</c:v>
                </c:pt>
                <c:pt idx="5">
                  <c:v>0.45089285714285715</c:v>
                </c:pt>
                <c:pt idx="6">
                  <c:v>5.7228915662650599E-2</c:v>
                </c:pt>
                <c:pt idx="7">
                  <c:v>0.18743129351410773</c:v>
                </c:pt>
                <c:pt idx="8">
                  <c:v>0.38699408822191905</c:v>
                </c:pt>
              </c:numCache>
            </c:numRef>
          </c:val>
          <c:extLst>
            <c:ext xmlns:c16="http://schemas.microsoft.com/office/drawing/2014/chart" uri="{C3380CC4-5D6E-409C-BE32-E72D297353CC}">
              <c16:uniqueId val="{00000000-F473-CF4C-B383-7E2C718E5B58}"/>
            </c:ext>
          </c:extLst>
        </c:ser>
        <c:ser>
          <c:idx val="1"/>
          <c:order val="1"/>
          <c:tx>
            <c:strRef>
              <c:f>'Objective 8 A'!$C$3:$C$4</c:f>
              <c:strCache>
                <c:ptCount val="1"/>
                <c:pt idx="0">
                  <c:v>m</c:v>
                </c:pt>
              </c:strCache>
            </c:strRef>
          </c:tx>
          <c:spPr>
            <a:solidFill>
              <a:schemeClr val="accent2"/>
            </a:solidFill>
            <a:ln>
              <a:noFill/>
            </a:ln>
            <a:effectLst/>
          </c:spPr>
          <c:invertIfNegative val="0"/>
          <c:dLbls>
            <c:spPr>
              <a:noFill/>
              <a:ln>
                <a:noFill/>
              </a:ln>
              <a:effectLst>
                <a:glow rad="127000">
                  <a:schemeClr val="bg1"/>
                </a:glow>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'Objective 8 A'!$A$5:$A$14</c:f>
              <c:strCache>
                <c:ptCount val="9"/>
                <c:pt idx="0">
                  <c:v>Analytics</c:v>
                </c:pt>
                <c:pt idx="1">
                  <c:v>Finance</c:v>
                </c:pt>
                <c:pt idx="2">
                  <c:v>HR</c:v>
                </c:pt>
                <c:pt idx="3">
                  <c:v>Legal</c:v>
                </c:pt>
                <c:pt idx="4">
                  <c:v>Operations</c:v>
                </c:pt>
                <c:pt idx="5">
                  <c:v>Procurement</c:v>
                </c:pt>
                <c:pt idx="6">
                  <c:v>Research and Development</c:v>
                </c:pt>
                <c:pt idx="7">
                  <c:v>Sales &amp; Marketing</c:v>
                </c:pt>
                <c:pt idx="8">
                  <c:v>Technology</c:v>
                </c:pt>
              </c:strCache>
            </c:strRef>
          </c:cat>
          <c:val>
            <c:numRef>
              <c:f>'Objective 8 A'!$C$5:$C$14</c:f>
              <c:numCache>
                <c:formatCode>0%</c:formatCode>
                <c:ptCount val="9"/>
                <c:pt idx="0">
                  <c:v>0.90630524454920447</c:v>
                </c:pt>
                <c:pt idx="1">
                  <c:v>0.74812967581047385</c:v>
                </c:pt>
                <c:pt idx="2">
                  <c:v>0.58433734939759041</c:v>
                </c:pt>
                <c:pt idx="3">
                  <c:v>0.90662650602409633</c:v>
                </c:pt>
                <c:pt idx="4">
                  <c:v>0.58513053348467647</c:v>
                </c:pt>
                <c:pt idx="5">
                  <c:v>0.5491071428571429</c:v>
                </c:pt>
                <c:pt idx="6">
                  <c:v>0.94277108433734935</c:v>
                </c:pt>
                <c:pt idx="7">
                  <c:v>0.8125687064858923</c:v>
                </c:pt>
                <c:pt idx="8">
                  <c:v>0.61300591177808095</c:v>
                </c:pt>
              </c:numCache>
            </c:numRef>
          </c:val>
          <c:extLst>
            <c:ext xmlns:c16="http://schemas.microsoft.com/office/drawing/2014/chart" uri="{C3380CC4-5D6E-409C-BE32-E72D297353CC}">
              <c16:uniqueId val="{00000001-F473-CF4C-B383-7E2C718E5B58}"/>
            </c:ext>
          </c:extLst>
        </c:ser>
        <c:dLbls>
          <c:showLegendKey val="0"/>
          <c:showVal val="0"/>
          <c:showCatName val="0"/>
          <c:showSerName val="0"/>
          <c:showPercent val="0"/>
          <c:showBubbleSize val="0"/>
        </c:dLbls>
        <c:gapWidth val="150"/>
        <c:overlap val="100"/>
        <c:axId val="840829151"/>
        <c:axId val="840830591"/>
      </c:barChart>
      <c:catAx>
        <c:axId val="84082915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Department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0830591"/>
        <c:crosses val="autoZero"/>
        <c:auto val="1"/>
        <c:lblAlgn val="ctr"/>
        <c:lblOffset val="100"/>
        <c:noMultiLvlLbl val="0"/>
      </c:catAx>
      <c:valAx>
        <c:axId val="840830591"/>
        <c:scaling>
          <c:orientation val="minMax"/>
        </c:scaling>
        <c:delete val="1"/>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Percentage of Employees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crossAx val="84082915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[cleaned_data.xlsx]Objectives 8 B!PivotTable4</c:name>
    <c:fmtId val="29"/>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
          <c:y val="3.6089238845144378E-3"/>
          <c:w val="0.93888888888888888"/>
          <c:h val="0.79413156016719721"/>
        </c:manualLayout>
      </c:layout>
      <c:barChart>
        <c:barDir val="col"/>
        <c:grouping val="clustered"/>
        <c:varyColors val="0"/>
        <c:ser>
          <c:idx val="0"/>
          <c:order val="0"/>
          <c:tx>
            <c:strRef>
              <c:f>'Objectives 8 B'!$B$3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'Objectives 8 B'!$A$4:$A$6</c:f>
              <c:strCache>
                <c:ptCount val="2"/>
                <c:pt idx="0">
                  <c:v>Female</c:v>
                </c:pt>
                <c:pt idx="1">
                  <c:v>Male</c:v>
                </c:pt>
              </c:strCache>
            </c:strRef>
          </c:cat>
          <c:val>
            <c:numRef>
              <c:f>'Objectives 8 B'!$B$4:$B$6</c:f>
              <c:numCache>
                <c:formatCode>0%</c:formatCode>
                <c:ptCount val="2"/>
                <c:pt idx="0">
                  <c:v>0.38906311250490005</c:v>
                </c:pt>
                <c:pt idx="1">
                  <c:v>0.34632878492527613</c:v>
                </c:pt>
              </c:numCache>
            </c:numRef>
          </c:val>
          <c:extLst>
            <c:ext xmlns:c16="http://schemas.microsoft.com/office/drawing/2014/chart" uri="{C3380CC4-5D6E-409C-BE32-E72D297353CC}">
              <c16:uniqueId val="{00000000-E45A-44E8-BABA-49F8A6ECCFBC}"/>
            </c:ext>
          </c:extLst>
        </c:ser>
        <c:dLbls>
          <c:showLegendKey val="0"/>
          <c:showVal val="0"/>
          <c:showCatName val="0"/>
          <c:showSerName val="0"/>
          <c:showPercent val="0"/>
          <c:showBubbleSize val="0"/>
        </c:dLbls>
        <c:gapWidth val="219"/>
        <c:overlap val="-27"/>
        <c:axId val="763740287"/>
        <c:axId val="896860767"/>
      </c:barChart>
      <c:catAx>
        <c:axId val="76374028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Gender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6860767"/>
        <c:crosses val="autoZero"/>
        <c:auto val="1"/>
        <c:lblAlgn val="ctr"/>
        <c:lblOffset val="100"/>
        <c:noMultiLvlLbl val="0"/>
      </c:catAx>
      <c:valAx>
        <c:axId val="896860767"/>
        <c:scaling>
          <c:orientation val="minMax"/>
          <c:max val="1"/>
          <c:min val="0"/>
        </c:scaling>
        <c:delete val="1"/>
        <c:axPos val="l"/>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en-US" sz="1000" b="0" i="0" u="none" strike="noStrike" kern="1200" baseline="0">
                    <a:solidFill>
                      <a:sysClr val="windowText" lastClr="000000">
                        <a:lumMod val="65000"/>
                        <a:lumOff val="35000"/>
                      </a:sysClr>
                    </a:solidFill>
                  </a:rPr>
                  <a:t>Average KPIs Rate</a:t>
                </a: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en-US"/>
            </a:p>
          </c:txPr>
        </c:title>
        <c:numFmt formatCode="0%" sourceLinked="1"/>
        <c:majorTickMark val="none"/>
        <c:minorTickMark val="none"/>
        <c:tickLblPos val="nextTo"/>
        <c:crossAx val="763740287"/>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[cleaned_data.xlsx]Objecte 3 B!PivotTable5</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'Objecte 3 B'!$B$3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'Objecte 3 B'!$A$4:$A$7</c:f>
              <c:strCache>
                <c:ptCount val="3"/>
                <c:pt idx="0">
                  <c:v>Below Secondary</c:v>
                </c:pt>
                <c:pt idx="1">
                  <c:v>Masters &amp; above</c:v>
                </c:pt>
                <c:pt idx="2">
                  <c:v>Bachelors</c:v>
                </c:pt>
              </c:strCache>
            </c:strRef>
          </c:cat>
          <c:val>
            <c:numRef>
              <c:f>'Objecte 3 B'!$B$4:$B$7</c:f>
              <c:numCache>
                <c:formatCode>0%</c:formatCode>
                <c:ptCount val="3"/>
                <c:pt idx="0">
                  <c:v>0.46503496503496505</c:v>
                </c:pt>
                <c:pt idx="1">
                  <c:v>0.36831233216277631</c:v>
                </c:pt>
                <c:pt idx="2">
                  <c:v>0.3526491413689265</c:v>
                </c:pt>
              </c:numCache>
            </c:numRef>
          </c:val>
          <c:extLst>
            <c:ext xmlns:c16="http://schemas.microsoft.com/office/drawing/2014/chart" uri="{C3380CC4-5D6E-409C-BE32-E72D297353CC}">
              <c16:uniqueId val="{00000000-E3C6-394C-9E6A-27D10D93962A}"/>
            </c:ext>
          </c:extLst>
        </c:ser>
        <c:dLbls>
          <c:showLegendKey val="0"/>
          <c:showVal val="0"/>
          <c:showCatName val="0"/>
          <c:showSerName val="0"/>
          <c:showPercent val="0"/>
          <c:showBubbleSize val="0"/>
        </c:dLbls>
        <c:gapWidth val="219"/>
        <c:overlap val="-27"/>
        <c:axId val="407670272"/>
        <c:axId val="407662112"/>
      </c:barChart>
      <c:catAx>
        <c:axId val="40767027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Eduaction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7662112"/>
        <c:crosses val="autoZero"/>
        <c:auto val="1"/>
        <c:lblAlgn val="ctr"/>
        <c:lblOffset val="100"/>
        <c:noMultiLvlLbl val="0"/>
      </c:catAx>
      <c:valAx>
        <c:axId val="407662112"/>
        <c:scaling>
          <c:orientation val="minMax"/>
        </c:scaling>
        <c:delete val="1"/>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a:t>
                </a:r>
                <a:r>
                  <a:rPr lang="en-US" baseline="0"/>
                  <a:t> KPIs Rate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crossAx val="40767027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[cleaned_data.xlsx]Objective 8 A!PivotTable3</c:name>
    <c:fmtId val="-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a:glow rad="127000">
                <a:schemeClr val="bg1"/>
              </a:glow>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a:glow rad="127000">
                <a:schemeClr val="bg1"/>
              </a:glow>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a:glow rad="127000">
                <a:schemeClr val="bg1"/>
              </a:glow>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'Objective 8 A'!$B$3:$B$4</c:f>
              <c:strCache>
                <c:ptCount val="1"/>
                <c:pt idx="0">
                  <c:v>f</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'Objective 8 A'!$A$5:$A$14</c:f>
              <c:strCache>
                <c:ptCount val="9"/>
                <c:pt idx="0">
                  <c:v>Analytics</c:v>
                </c:pt>
                <c:pt idx="1">
                  <c:v>Finance</c:v>
                </c:pt>
                <c:pt idx="2">
                  <c:v>HR</c:v>
                </c:pt>
                <c:pt idx="3">
                  <c:v>Legal</c:v>
                </c:pt>
                <c:pt idx="4">
                  <c:v>Operations</c:v>
                </c:pt>
                <c:pt idx="5">
                  <c:v>Procurement</c:v>
                </c:pt>
                <c:pt idx="6">
                  <c:v>Research and Development</c:v>
                </c:pt>
                <c:pt idx="7">
                  <c:v>Sales &amp; Marketing</c:v>
                </c:pt>
                <c:pt idx="8">
                  <c:v>Technology</c:v>
                </c:pt>
              </c:strCache>
            </c:strRef>
          </c:cat>
          <c:val>
            <c:numRef>
              <c:f>'Objective 8 A'!$B$5:$B$14</c:f>
              <c:numCache>
                <c:formatCode>0%</c:formatCode>
                <c:ptCount val="9"/>
                <c:pt idx="0">
                  <c:v>9.3694755450795517E-2</c:v>
                </c:pt>
                <c:pt idx="1">
                  <c:v>0.25187032418952621</c:v>
                </c:pt>
                <c:pt idx="2">
                  <c:v>0.41566265060240964</c:v>
                </c:pt>
                <c:pt idx="3">
                  <c:v>9.337349397590361E-2</c:v>
                </c:pt>
                <c:pt idx="4">
                  <c:v>0.41486946651532347</c:v>
                </c:pt>
                <c:pt idx="5">
                  <c:v>0.45089285714285715</c:v>
                </c:pt>
                <c:pt idx="6">
                  <c:v>5.7228915662650599E-2</c:v>
                </c:pt>
                <c:pt idx="7">
                  <c:v>0.18743129351410773</c:v>
                </c:pt>
                <c:pt idx="8">
                  <c:v>0.38699408822191905</c:v>
                </c:pt>
              </c:numCache>
            </c:numRef>
          </c:val>
          <c:extLst>
            <c:ext xmlns:c16="http://schemas.microsoft.com/office/drawing/2014/chart" uri="{C3380CC4-5D6E-409C-BE32-E72D297353CC}">
              <c16:uniqueId val="{00000000-F473-CF4C-B383-7E2C718E5B58}"/>
            </c:ext>
          </c:extLst>
        </c:ser>
        <c:ser>
          <c:idx val="1"/>
          <c:order val="1"/>
          <c:tx>
            <c:strRef>
              <c:f>'Objective 8 A'!$C$3:$C$4</c:f>
              <c:strCache>
                <c:ptCount val="1"/>
                <c:pt idx="0">
                  <c:v>m</c:v>
                </c:pt>
              </c:strCache>
            </c:strRef>
          </c:tx>
          <c:spPr>
            <a:solidFill>
              <a:srgbClr val="2D2D2D"/>
            </a:solidFill>
            <a:ln>
              <a:noFill/>
            </a:ln>
            <a:effectLst/>
          </c:spPr>
          <c:invertIfNegative val="0"/>
          <c:dLbls>
            <c:spPr>
              <a:noFill/>
              <a:ln>
                <a:noFill/>
              </a:ln>
              <a:effectLst>
                <a:glow rad="127000">
                  <a:schemeClr val="bg1"/>
                </a:glow>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'Objective 8 A'!$A$5:$A$14</c:f>
              <c:strCache>
                <c:ptCount val="9"/>
                <c:pt idx="0">
                  <c:v>Analytics</c:v>
                </c:pt>
                <c:pt idx="1">
                  <c:v>Finance</c:v>
                </c:pt>
                <c:pt idx="2">
                  <c:v>HR</c:v>
                </c:pt>
                <c:pt idx="3">
                  <c:v>Legal</c:v>
                </c:pt>
                <c:pt idx="4">
                  <c:v>Operations</c:v>
                </c:pt>
                <c:pt idx="5">
                  <c:v>Procurement</c:v>
                </c:pt>
                <c:pt idx="6">
                  <c:v>Research and Development</c:v>
                </c:pt>
                <c:pt idx="7">
                  <c:v>Sales &amp; Marketing</c:v>
                </c:pt>
                <c:pt idx="8">
                  <c:v>Technology</c:v>
                </c:pt>
              </c:strCache>
            </c:strRef>
          </c:cat>
          <c:val>
            <c:numRef>
              <c:f>'Objective 8 A'!$C$5:$C$14</c:f>
              <c:numCache>
                <c:formatCode>0%</c:formatCode>
                <c:ptCount val="9"/>
                <c:pt idx="0">
                  <c:v>0.90630524454920447</c:v>
                </c:pt>
                <c:pt idx="1">
                  <c:v>0.74812967581047385</c:v>
                </c:pt>
                <c:pt idx="2">
                  <c:v>0.58433734939759041</c:v>
                </c:pt>
                <c:pt idx="3">
                  <c:v>0.90662650602409633</c:v>
                </c:pt>
                <c:pt idx="4">
                  <c:v>0.58513053348467647</c:v>
                </c:pt>
                <c:pt idx="5">
                  <c:v>0.5491071428571429</c:v>
                </c:pt>
                <c:pt idx="6">
                  <c:v>0.94277108433734935</c:v>
                </c:pt>
                <c:pt idx="7">
                  <c:v>0.8125687064858923</c:v>
                </c:pt>
                <c:pt idx="8">
                  <c:v>0.61300591177808095</c:v>
                </c:pt>
              </c:numCache>
            </c:numRef>
          </c:val>
          <c:extLst>
            <c:ext xmlns:c16="http://schemas.microsoft.com/office/drawing/2014/chart" uri="{C3380CC4-5D6E-409C-BE32-E72D297353CC}">
              <c16:uniqueId val="{00000001-F473-CF4C-B383-7E2C718E5B58}"/>
            </c:ext>
          </c:extLst>
        </c:ser>
        <c:dLbls>
          <c:showLegendKey val="0"/>
          <c:showVal val="0"/>
          <c:showCatName val="0"/>
          <c:showSerName val="0"/>
          <c:showPercent val="0"/>
          <c:showBubbleSize val="0"/>
        </c:dLbls>
        <c:gapWidth val="150"/>
        <c:overlap val="100"/>
        <c:axId val="840829151"/>
        <c:axId val="840830591"/>
      </c:barChart>
      <c:catAx>
        <c:axId val="84082915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Department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0830591"/>
        <c:crosses val="autoZero"/>
        <c:auto val="1"/>
        <c:lblAlgn val="ctr"/>
        <c:lblOffset val="100"/>
        <c:noMultiLvlLbl val="0"/>
      </c:catAx>
      <c:valAx>
        <c:axId val="840830591"/>
        <c:scaling>
          <c:orientation val="minMax"/>
        </c:scaling>
        <c:delete val="1"/>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Percentage of Employees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crossAx val="84082915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[cleaned_data.xlsx]Objective 4 A !PivotTable4</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'Objective 4 A '!$B$3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'Objective 4 A '!$A$4:$A$13</c:f>
              <c:strCache>
                <c:ptCount val="9"/>
                <c:pt idx="0">
                  <c:v>Research and Development</c:v>
                </c:pt>
                <c:pt idx="1">
                  <c:v>Operations</c:v>
                </c:pt>
                <c:pt idx="2">
                  <c:v>Analytics</c:v>
                </c:pt>
                <c:pt idx="3">
                  <c:v>Finance</c:v>
                </c:pt>
                <c:pt idx="4">
                  <c:v>Procurement</c:v>
                </c:pt>
                <c:pt idx="5">
                  <c:v>HR</c:v>
                </c:pt>
                <c:pt idx="6">
                  <c:v>Technology</c:v>
                </c:pt>
                <c:pt idx="7">
                  <c:v>Legal</c:v>
                </c:pt>
                <c:pt idx="8">
                  <c:v>Sales &amp; Marketing</c:v>
                </c:pt>
              </c:strCache>
            </c:strRef>
          </c:cat>
          <c:val>
            <c:numRef>
              <c:f>'Objective 4 A '!$B$4:$B$13</c:f>
              <c:numCache>
                <c:formatCode>0%</c:formatCode>
                <c:ptCount val="9"/>
                <c:pt idx="0">
                  <c:v>0.44879518072289154</c:v>
                </c:pt>
                <c:pt idx="1">
                  <c:v>0.44069239500567536</c:v>
                </c:pt>
                <c:pt idx="2">
                  <c:v>0.40011785503830288</c:v>
                </c:pt>
                <c:pt idx="3">
                  <c:v>0.39775561097256856</c:v>
                </c:pt>
                <c:pt idx="4">
                  <c:v>0.37321428571428572</c:v>
                </c:pt>
                <c:pt idx="5">
                  <c:v>0.3602409638554217</c:v>
                </c:pt>
                <c:pt idx="6">
                  <c:v>0.35607094133697137</c:v>
                </c:pt>
                <c:pt idx="7">
                  <c:v>0.35542168674698793</c:v>
                </c:pt>
                <c:pt idx="8">
                  <c:v>0.27720776841333822</c:v>
                </c:pt>
              </c:numCache>
            </c:numRef>
          </c:val>
          <c:extLst>
            <c:ext xmlns:c16="http://schemas.microsoft.com/office/drawing/2014/chart" uri="{C3380CC4-5D6E-409C-BE32-E72D297353CC}">
              <c16:uniqueId val="{00000000-CA44-3A47-BE44-695B8F44B9F4}"/>
            </c:ext>
          </c:extLst>
        </c:ser>
        <c:dLbls>
          <c:showLegendKey val="0"/>
          <c:showVal val="0"/>
          <c:showCatName val="0"/>
          <c:showSerName val="0"/>
          <c:showPercent val="0"/>
          <c:showBubbleSize val="0"/>
        </c:dLbls>
        <c:gapWidth val="219"/>
        <c:overlap val="-27"/>
        <c:axId val="1052324240"/>
        <c:axId val="1052305040"/>
      </c:barChart>
      <c:catAx>
        <c:axId val="10523242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Department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2305040"/>
        <c:crosses val="autoZero"/>
        <c:auto val="1"/>
        <c:lblAlgn val="ctr"/>
        <c:lblOffset val="100"/>
        <c:noMultiLvlLbl val="0"/>
      </c:catAx>
      <c:valAx>
        <c:axId val="1052305040"/>
        <c:scaling>
          <c:orientation val="minMax"/>
        </c:scaling>
        <c:delete val="1"/>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a:t>
                </a:r>
                <a:r>
                  <a:rPr lang="en-US" baseline="0"/>
                  <a:t> KPIs Rate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crossAx val="105232424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[cleaned_data.xlsx]Objective 7!PivotTable1</c:name>
    <c:fmtId val="-1"/>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4.5454545454545456E-2"/>
          <c:y val="0"/>
          <c:w val="0.95328282828282829"/>
          <c:h val="0.79373040752351098"/>
        </c:manualLayout>
      </c:layout>
      <c:barChart>
        <c:barDir val="col"/>
        <c:grouping val="clustered"/>
        <c:varyColors val="0"/>
        <c:ser>
          <c:idx val="0"/>
          <c:order val="0"/>
          <c:tx>
            <c:strRef>
              <c:f>'Objective 7'!$B$3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'Objective 7'!$A$4:$A$13</c:f>
              <c:strCache>
                <c:ptCount val="9"/>
                <c:pt idx="0">
                  <c:v>Analytics</c:v>
                </c:pt>
                <c:pt idx="1">
                  <c:v>Research and Development</c:v>
                </c:pt>
                <c:pt idx="2">
                  <c:v>Technology</c:v>
                </c:pt>
                <c:pt idx="3">
                  <c:v>Procurement</c:v>
                </c:pt>
                <c:pt idx="4">
                  <c:v>Operations</c:v>
                </c:pt>
                <c:pt idx="5">
                  <c:v>Finance</c:v>
                </c:pt>
                <c:pt idx="6">
                  <c:v>Legal</c:v>
                </c:pt>
                <c:pt idx="7">
                  <c:v>HR</c:v>
                </c:pt>
                <c:pt idx="8">
                  <c:v>Sales &amp; Marketing</c:v>
                </c:pt>
              </c:strCache>
            </c:strRef>
          </c:cat>
          <c:val>
            <c:numRef>
              <c:f>'Objective 7'!$B$4:$B$13</c:f>
              <c:numCache>
                <c:formatCode>0</c:formatCode>
                <c:ptCount val="9"/>
                <c:pt idx="0">
                  <c:v>84.565114908662352</c:v>
                </c:pt>
                <c:pt idx="1">
                  <c:v>84.451807228915669</c:v>
                </c:pt>
                <c:pt idx="2">
                  <c:v>79.847658026375626</c:v>
                </c:pt>
                <c:pt idx="3">
                  <c:v>70.180357142857147</c:v>
                </c:pt>
                <c:pt idx="4">
                  <c:v>60.351589103291715</c:v>
                </c:pt>
                <c:pt idx="5">
                  <c:v>60.326683291770571</c:v>
                </c:pt>
                <c:pt idx="6">
                  <c:v>59.533132530120483</c:v>
                </c:pt>
                <c:pt idx="7">
                  <c:v>50.349397590361448</c:v>
                </c:pt>
                <c:pt idx="8">
                  <c:v>50.056614144375231</c:v>
                </c:pt>
              </c:numCache>
            </c:numRef>
          </c:val>
          <c:extLst>
            <c:ext xmlns:c16="http://schemas.microsoft.com/office/drawing/2014/chart" uri="{C3380CC4-5D6E-409C-BE32-E72D297353CC}">
              <c16:uniqueId val="{00000000-C558-CE45-A4D6-B374C85EAC19}"/>
            </c:ext>
          </c:extLst>
        </c:ser>
        <c:dLbls>
          <c:showLegendKey val="0"/>
          <c:showVal val="0"/>
          <c:showCatName val="0"/>
          <c:showSerName val="0"/>
          <c:showPercent val="0"/>
          <c:showBubbleSize val="0"/>
        </c:dLbls>
        <c:gapWidth val="219"/>
        <c:overlap val="-27"/>
        <c:axId val="720800943"/>
        <c:axId val="720801423"/>
      </c:barChart>
      <c:catAx>
        <c:axId val="7208009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Department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0801423"/>
        <c:crosses val="autoZero"/>
        <c:auto val="1"/>
        <c:lblAlgn val="ctr"/>
        <c:lblOffset val="100"/>
        <c:noMultiLvlLbl val="0"/>
      </c:catAx>
      <c:valAx>
        <c:axId val="720801423"/>
        <c:scaling>
          <c:orientation val="minMax"/>
        </c:scaling>
        <c:delete val="1"/>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Average</a:t>
                </a:r>
                <a:r>
                  <a:rPr lang="en-US" baseline="0"/>
                  <a:t> Training Score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crossAx val="720800943"/>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C8A103-02B8-4406-82B3-9CBB36C55686}" type="datetimeFigureOut">
              <a:rPr lang="en-ID" smtClean="0"/>
              <a:t>06/10/2025</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E1036D-26F8-4CB6-886C-E5DD687BFEB3}" type="slidenum">
              <a:rPr lang="en-ID" smtClean="0"/>
              <a:t>‹#›</a:t>
            </a:fld>
            <a:endParaRPr lang="en-ID"/>
          </a:p>
        </p:txBody>
      </p:sp>
    </p:spTree>
    <p:extLst>
      <p:ext uri="{BB962C8B-B14F-4D97-AF65-F5344CB8AC3E}">
        <p14:creationId xmlns:p14="http://schemas.microsoft.com/office/powerpoint/2010/main" val="962557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H" dirty="0"/>
          </a:p>
        </p:txBody>
      </p:sp>
      <p:sp>
        <p:nvSpPr>
          <p:cNvPr id="4" name="Slide Number Placeholder 3"/>
          <p:cNvSpPr>
            <a:spLocks noGrp="1"/>
          </p:cNvSpPr>
          <p:nvPr>
            <p:ph type="sldNum" sz="quarter" idx="5"/>
          </p:nvPr>
        </p:nvSpPr>
        <p:spPr/>
        <p:txBody>
          <a:bodyPr/>
          <a:lstStyle/>
          <a:p>
            <a:fld id="{50E1036D-26F8-4CB6-886C-E5DD687BFEB3}" type="slidenum">
              <a:rPr lang="en-ID" smtClean="0"/>
              <a:t>1</a:t>
            </a:fld>
            <a:endParaRPr lang="en-ID"/>
          </a:p>
        </p:txBody>
      </p:sp>
    </p:spTree>
    <p:extLst>
      <p:ext uri="{BB962C8B-B14F-4D97-AF65-F5344CB8AC3E}">
        <p14:creationId xmlns:p14="http://schemas.microsoft.com/office/powerpoint/2010/main" val="2923031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E7B58-B975-A208-B3EA-02D598A843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6AD2F1-59F4-6565-6621-057254F494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50263E-F1F2-342D-436D-FB68AE66BEF1}"/>
              </a:ext>
            </a:extLst>
          </p:cNvPr>
          <p:cNvSpPr>
            <a:spLocks noGrp="1"/>
          </p:cNvSpPr>
          <p:nvPr>
            <p:ph type="body" idx="1"/>
          </p:nvPr>
        </p:nvSpPr>
        <p:spPr/>
        <p:txBody>
          <a:bodyPr/>
          <a:lstStyle/>
          <a:p>
            <a:endParaRPr lang="en-BH"/>
          </a:p>
        </p:txBody>
      </p:sp>
      <p:sp>
        <p:nvSpPr>
          <p:cNvPr id="4" name="Slide Number Placeholder 3">
            <a:extLst>
              <a:ext uri="{FF2B5EF4-FFF2-40B4-BE49-F238E27FC236}">
                <a16:creationId xmlns:a16="http://schemas.microsoft.com/office/drawing/2014/main" id="{54ED1847-F694-0A0B-8850-FB9B2DC9F83D}"/>
              </a:ext>
            </a:extLst>
          </p:cNvPr>
          <p:cNvSpPr>
            <a:spLocks noGrp="1"/>
          </p:cNvSpPr>
          <p:nvPr>
            <p:ph type="sldNum" sz="quarter" idx="5"/>
          </p:nvPr>
        </p:nvSpPr>
        <p:spPr/>
        <p:txBody>
          <a:bodyPr/>
          <a:lstStyle/>
          <a:p>
            <a:fld id="{50E1036D-26F8-4CB6-886C-E5DD687BFEB3}" type="slidenum">
              <a:rPr lang="en-ID" smtClean="0"/>
              <a:t>24</a:t>
            </a:fld>
            <a:endParaRPr lang="en-ID"/>
          </a:p>
        </p:txBody>
      </p:sp>
    </p:spTree>
    <p:extLst>
      <p:ext uri="{BB962C8B-B14F-4D97-AF65-F5344CB8AC3E}">
        <p14:creationId xmlns:p14="http://schemas.microsoft.com/office/powerpoint/2010/main" val="1802223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H"/>
          </a:p>
        </p:txBody>
      </p:sp>
      <p:sp>
        <p:nvSpPr>
          <p:cNvPr id="4" name="Slide Number Placeholder 3"/>
          <p:cNvSpPr>
            <a:spLocks noGrp="1"/>
          </p:cNvSpPr>
          <p:nvPr>
            <p:ph type="sldNum" sz="quarter" idx="5"/>
          </p:nvPr>
        </p:nvSpPr>
        <p:spPr/>
        <p:txBody>
          <a:bodyPr/>
          <a:lstStyle/>
          <a:p>
            <a:fld id="{50E1036D-26F8-4CB6-886C-E5DD687BFEB3}" type="slidenum">
              <a:rPr lang="en-ID" smtClean="0"/>
              <a:t>25</a:t>
            </a:fld>
            <a:endParaRPr lang="en-ID"/>
          </a:p>
        </p:txBody>
      </p:sp>
    </p:spTree>
    <p:extLst>
      <p:ext uri="{BB962C8B-B14F-4D97-AF65-F5344CB8AC3E}">
        <p14:creationId xmlns:p14="http://schemas.microsoft.com/office/powerpoint/2010/main" val="4079202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H"/>
          </a:p>
        </p:txBody>
      </p:sp>
      <p:sp>
        <p:nvSpPr>
          <p:cNvPr id="4" name="Slide Number Placeholder 3"/>
          <p:cNvSpPr>
            <a:spLocks noGrp="1"/>
          </p:cNvSpPr>
          <p:nvPr>
            <p:ph type="sldNum" sz="quarter" idx="5"/>
          </p:nvPr>
        </p:nvSpPr>
        <p:spPr/>
        <p:txBody>
          <a:bodyPr/>
          <a:lstStyle/>
          <a:p>
            <a:fld id="{50E1036D-26F8-4CB6-886C-E5DD687BFEB3}" type="slidenum">
              <a:rPr lang="en-ID" smtClean="0"/>
              <a:t>2</a:t>
            </a:fld>
            <a:endParaRPr lang="en-ID"/>
          </a:p>
        </p:txBody>
      </p:sp>
    </p:spTree>
    <p:extLst>
      <p:ext uri="{BB962C8B-B14F-4D97-AF65-F5344CB8AC3E}">
        <p14:creationId xmlns:p14="http://schemas.microsoft.com/office/powerpoint/2010/main" val="2483480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H"/>
          </a:p>
        </p:txBody>
      </p:sp>
      <p:sp>
        <p:nvSpPr>
          <p:cNvPr id="4" name="Slide Number Placeholder 3"/>
          <p:cNvSpPr>
            <a:spLocks noGrp="1"/>
          </p:cNvSpPr>
          <p:nvPr>
            <p:ph type="sldNum" sz="quarter" idx="5"/>
          </p:nvPr>
        </p:nvSpPr>
        <p:spPr/>
        <p:txBody>
          <a:bodyPr/>
          <a:lstStyle/>
          <a:p>
            <a:fld id="{50E1036D-26F8-4CB6-886C-E5DD687BFEB3}" type="slidenum">
              <a:rPr lang="en-ID" smtClean="0"/>
              <a:t>3</a:t>
            </a:fld>
            <a:endParaRPr lang="en-ID"/>
          </a:p>
        </p:txBody>
      </p:sp>
    </p:spTree>
    <p:extLst>
      <p:ext uri="{BB962C8B-B14F-4D97-AF65-F5344CB8AC3E}">
        <p14:creationId xmlns:p14="http://schemas.microsoft.com/office/powerpoint/2010/main" val="801540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H"/>
          </a:p>
        </p:txBody>
      </p:sp>
      <p:sp>
        <p:nvSpPr>
          <p:cNvPr id="4" name="Slide Number Placeholder 3"/>
          <p:cNvSpPr>
            <a:spLocks noGrp="1"/>
          </p:cNvSpPr>
          <p:nvPr>
            <p:ph type="sldNum" sz="quarter" idx="5"/>
          </p:nvPr>
        </p:nvSpPr>
        <p:spPr/>
        <p:txBody>
          <a:bodyPr/>
          <a:lstStyle/>
          <a:p>
            <a:fld id="{50E1036D-26F8-4CB6-886C-E5DD687BFEB3}" type="slidenum">
              <a:rPr lang="en-ID" smtClean="0"/>
              <a:t>4</a:t>
            </a:fld>
            <a:endParaRPr lang="en-ID"/>
          </a:p>
        </p:txBody>
      </p:sp>
    </p:spTree>
    <p:extLst>
      <p:ext uri="{BB962C8B-B14F-4D97-AF65-F5344CB8AC3E}">
        <p14:creationId xmlns:p14="http://schemas.microsoft.com/office/powerpoint/2010/main" val="1790290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C07EB-2BE2-94F6-B71D-0E8F269F35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AAE67B-BD62-0F74-7374-F191A7E55E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630EED-5F6F-14E6-3E04-61088F29FDFF}"/>
              </a:ext>
            </a:extLst>
          </p:cNvPr>
          <p:cNvSpPr>
            <a:spLocks noGrp="1"/>
          </p:cNvSpPr>
          <p:nvPr>
            <p:ph type="body" idx="1"/>
          </p:nvPr>
        </p:nvSpPr>
        <p:spPr/>
        <p:txBody>
          <a:bodyPr/>
          <a:lstStyle/>
          <a:p>
            <a:endParaRPr lang="en-BH"/>
          </a:p>
        </p:txBody>
      </p:sp>
      <p:sp>
        <p:nvSpPr>
          <p:cNvPr id="4" name="Slide Number Placeholder 3">
            <a:extLst>
              <a:ext uri="{FF2B5EF4-FFF2-40B4-BE49-F238E27FC236}">
                <a16:creationId xmlns:a16="http://schemas.microsoft.com/office/drawing/2014/main" id="{D95E06E4-BAAC-BA2E-50B6-A60BADF774F7}"/>
              </a:ext>
            </a:extLst>
          </p:cNvPr>
          <p:cNvSpPr>
            <a:spLocks noGrp="1"/>
          </p:cNvSpPr>
          <p:nvPr>
            <p:ph type="sldNum" sz="quarter" idx="5"/>
          </p:nvPr>
        </p:nvSpPr>
        <p:spPr/>
        <p:txBody>
          <a:bodyPr/>
          <a:lstStyle/>
          <a:p>
            <a:fld id="{50E1036D-26F8-4CB6-886C-E5DD687BFEB3}" type="slidenum">
              <a:rPr lang="en-ID" smtClean="0"/>
              <a:t>5</a:t>
            </a:fld>
            <a:endParaRPr lang="en-ID"/>
          </a:p>
        </p:txBody>
      </p:sp>
    </p:spTree>
    <p:extLst>
      <p:ext uri="{BB962C8B-B14F-4D97-AF65-F5344CB8AC3E}">
        <p14:creationId xmlns:p14="http://schemas.microsoft.com/office/powerpoint/2010/main" val="877401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BCCEF-4B85-D13E-7010-DE8EAE5E6B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B6A557-51E4-B26B-B0C3-8A0749691E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BA6773-A675-55A9-4F7C-55DA30607D61}"/>
              </a:ext>
            </a:extLst>
          </p:cNvPr>
          <p:cNvSpPr>
            <a:spLocks noGrp="1"/>
          </p:cNvSpPr>
          <p:nvPr>
            <p:ph type="body" idx="1"/>
          </p:nvPr>
        </p:nvSpPr>
        <p:spPr/>
        <p:txBody>
          <a:bodyPr/>
          <a:lstStyle/>
          <a:p>
            <a:endParaRPr lang="en-BH"/>
          </a:p>
        </p:txBody>
      </p:sp>
      <p:sp>
        <p:nvSpPr>
          <p:cNvPr id="4" name="Slide Number Placeholder 3">
            <a:extLst>
              <a:ext uri="{FF2B5EF4-FFF2-40B4-BE49-F238E27FC236}">
                <a16:creationId xmlns:a16="http://schemas.microsoft.com/office/drawing/2014/main" id="{846A884E-063F-C376-A16E-49DA34E8A79A}"/>
              </a:ext>
            </a:extLst>
          </p:cNvPr>
          <p:cNvSpPr>
            <a:spLocks noGrp="1"/>
          </p:cNvSpPr>
          <p:nvPr>
            <p:ph type="sldNum" sz="quarter" idx="5"/>
          </p:nvPr>
        </p:nvSpPr>
        <p:spPr/>
        <p:txBody>
          <a:bodyPr/>
          <a:lstStyle/>
          <a:p>
            <a:fld id="{50E1036D-26F8-4CB6-886C-E5DD687BFEB3}" type="slidenum">
              <a:rPr lang="en-ID" smtClean="0"/>
              <a:t>6</a:t>
            </a:fld>
            <a:endParaRPr lang="en-ID"/>
          </a:p>
        </p:txBody>
      </p:sp>
    </p:spTree>
    <p:extLst>
      <p:ext uri="{BB962C8B-B14F-4D97-AF65-F5344CB8AC3E}">
        <p14:creationId xmlns:p14="http://schemas.microsoft.com/office/powerpoint/2010/main" val="1080683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H"/>
          </a:p>
        </p:txBody>
      </p:sp>
      <p:sp>
        <p:nvSpPr>
          <p:cNvPr id="4" name="Slide Number Placeholder 3"/>
          <p:cNvSpPr>
            <a:spLocks noGrp="1"/>
          </p:cNvSpPr>
          <p:nvPr>
            <p:ph type="sldNum" sz="quarter" idx="5"/>
          </p:nvPr>
        </p:nvSpPr>
        <p:spPr/>
        <p:txBody>
          <a:bodyPr/>
          <a:lstStyle/>
          <a:p>
            <a:fld id="{50E1036D-26F8-4CB6-886C-E5DD687BFEB3}" type="slidenum">
              <a:rPr lang="en-ID" smtClean="0"/>
              <a:t>7</a:t>
            </a:fld>
            <a:endParaRPr lang="en-ID"/>
          </a:p>
        </p:txBody>
      </p:sp>
    </p:spTree>
    <p:extLst>
      <p:ext uri="{BB962C8B-B14F-4D97-AF65-F5344CB8AC3E}">
        <p14:creationId xmlns:p14="http://schemas.microsoft.com/office/powerpoint/2010/main" val="4268719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BB74E-302F-254E-A650-20E38D07E8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EA66B3-3DC1-5DDA-0F41-078068A2D4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95EF97-1452-8781-A255-9678FA26AAB9}"/>
              </a:ext>
            </a:extLst>
          </p:cNvPr>
          <p:cNvSpPr>
            <a:spLocks noGrp="1"/>
          </p:cNvSpPr>
          <p:nvPr>
            <p:ph type="body" idx="1"/>
          </p:nvPr>
        </p:nvSpPr>
        <p:spPr/>
        <p:txBody>
          <a:bodyPr/>
          <a:lstStyle/>
          <a:p>
            <a:endParaRPr lang="en-BH"/>
          </a:p>
        </p:txBody>
      </p:sp>
      <p:sp>
        <p:nvSpPr>
          <p:cNvPr id="4" name="Slide Number Placeholder 3">
            <a:extLst>
              <a:ext uri="{FF2B5EF4-FFF2-40B4-BE49-F238E27FC236}">
                <a16:creationId xmlns:a16="http://schemas.microsoft.com/office/drawing/2014/main" id="{CDDEFE28-D48E-14C3-C456-41A753D4E60B}"/>
              </a:ext>
            </a:extLst>
          </p:cNvPr>
          <p:cNvSpPr>
            <a:spLocks noGrp="1"/>
          </p:cNvSpPr>
          <p:nvPr>
            <p:ph type="sldNum" sz="quarter" idx="5"/>
          </p:nvPr>
        </p:nvSpPr>
        <p:spPr/>
        <p:txBody>
          <a:bodyPr/>
          <a:lstStyle/>
          <a:p>
            <a:fld id="{50E1036D-26F8-4CB6-886C-E5DD687BFEB3}" type="slidenum">
              <a:rPr lang="en-ID" smtClean="0"/>
              <a:t>9</a:t>
            </a:fld>
            <a:endParaRPr lang="en-ID"/>
          </a:p>
        </p:txBody>
      </p:sp>
    </p:spTree>
    <p:extLst>
      <p:ext uri="{BB962C8B-B14F-4D97-AF65-F5344CB8AC3E}">
        <p14:creationId xmlns:p14="http://schemas.microsoft.com/office/powerpoint/2010/main" val="1579708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H"/>
          </a:p>
        </p:txBody>
      </p:sp>
      <p:sp>
        <p:nvSpPr>
          <p:cNvPr id="4" name="Slide Number Placeholder 3"/>
          <p:cNvSpPr>
            <a:spLocks noGrp="1"/>
          </p:cNvSpPr>
          <p:nvPr>
            <p:ph type="sldNum" sz="quarter" idx="5"/>
          </p:nvPr>
        </p:nvSpPr>
        <p:spPr/>
        <p:txBody>
          <a:bodyPr/>
          <a:lstStyle/>
          <a:p>
            <a:fld id="{50E1036D-26F8-4CB6-886C-E5DD687BFEB3}" type="slidenum">
              <a:rPr lang="en-ID" smtClean="0"/>
              <a:t>23</a:t>
            </a:fld>
            <a:endParaRPr lang="en-ID"/>
          </a:p>
        </p:txBody>
      </p:sp>
    </p:spTree>
    <p:extLst>
      <p:ext uri="{BB962C8B-B14F-4D97-AF65-F5344CB8AC3E}">
        <p14:creationId xmlns:p14="http://schemas.microsoft.com/office/powerpoint/2010/main" val="2213090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27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729FF34-F505-7218-AAE0-A85F9FD6A14A}"/>
              </a:ext>
            </a:extLst>
          </p:cNvPr>
          <p:cNvSpPr>
            <a:spLocks noGrp="1"/>
          </p:cNvSpPr>
          <p:nvPr>
            <p:ph type="pic" sz="quarter" idx="10"/>
          </p:nvPr>
        </p:nvSpPr>
        <p:spPr>
          <a:xfrm>
            <a:off x="1897857" y="4045306"/>
            <a:ext cx="2116909" cy="2116909"/>
          </a:xfrm>
          <a:custGeom>
            <a:avLst/>
            <a:gdLst>
              <a:gd name="connsiteX0" fmla="*/ 352825 w 2116909"/>
              <a:gd name="connsiteY0" fmla="*/ 0 h 2116909"/>
              <a:gd name="connsiteX1" fmla="*/ 1764084 w 2116909"/>
              <a:gd name="connsiteY1" fmla="*/ 0 h 2116909"/>
              <a:gd name="connsiteX2" fmla="*/ 2116909 w 2116909"/>
              <a:gd name="connsiteY2" fmla="*/ 352825 h 2116909"/>
              <a:gd name="connsiteX3" fmla="*/ 2116909 w 2116909"/>
              <a:gd name="connsiteY3" fmla="*/ 1764084 h 2116909"/>
              <a:gd name="connsiteX4" fmla="*/ 1764084 w 2116909"/>
              <a:gd name="connsiteY4" fmla="*/ 2116909 h 2116909"/>
              <a:gd name="connsiteX5" fmla="*/ 352825 w 2116909"/>
              <a:gd name="connsiteY5" fmla="*/ 2116909 h 2116909"/>
              <a:gd name="connsiteX6" fmla="*/ 0 w 2116909"/>
              <a:gd name="connsiteY6" fmla="*/ 1764084 h 2116909"/>
              <a:gd name="connsiteX7" fmla="*/ 0 w 2116909"/>
              <a:gd name="connsiteY7" fmla="*/ 352825 h 2116909"/>
              <a:gd name="connsiteX8" fmla="*/ 352825 w 2116909"/>
              <a:gd name="connsiteY8" fmla="*/ 0 h 211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6909" h="2116909">
                <a:moveTo>
                  <a:pt x="352825" y="0"/>
                </a:moveTo>
                <a:lnTo>
                  <a:pt x="1764084" y="0"/>
                </a:lnTo>
                <a:cubicBezTo>
                  <a:pt x="1958944" y="0"/>
                  <a:pt x="2116909" y="157965"/>
                  <a:pt x="2116909" y="352825"/>
                </a:cubicBezTo>
                <a:lnTo>
                  <a:pt x="2116909" y="1764084"/>
                </a:lnTo>
                <a:cubicBezTo>
                  <a:pt x="2116909" y="1958944"/>
                  <a:pt x="1958944" y="2116909"/>
                  <a:pt x="1764084" y="2116909"/>
                </a:cubicBezTo>
                <a:lnTo>
                  <a:pt x="352825" y="2116909"/>
                </a:lnTo>
                <a:cubicBezTo>
                  <a:pt x="157965" y="2116909"/>
                  <a:pt x="0" y="1958944"/>
                  <a:pt x="0" y="1764084"/>
                </a:cubicBezTo>
                <a:lnTo>
                  <a:pt x="0" y="352825"/>
                </a:lnTo>
                <a:cubicBezTo>
                  <a:pt x="0" y="157965"/>
                  <a:pt x="157965" y="0"/>
                  <a:pt x="352825" y="0"/>
                </a:cubicBezTo>
                <a:close/>
              </a:path>
            </a:pathLst>
          </a:custGeom>
        </p:spPr>
        <p:txBody>
          <a:bodyPr wrap="square">
            <a:noAutofit/>
          </a:bodyPr>
          <a:lstStyle/>
          <a:p>
            <a:endParaRPr lang="en-ID"/>
          </a:p>
        </p:txBody>
      </p:sp>
      <p:sp>
        <p:nvSpPr>
          <p:cNvPr id="10" name="Picture Placeholder 9">
            <a:extLst>
              <a:ext uri="{FF2B5EF4-FFF2-40B4-BE49-F238E27FC236}">
                <a16:creationId xmlns:a16="http://schemas.microsoft.com/office/drawing/2014/main" id="{5FFF4ACD-F01B-65ED-9FAB-4AD5A5367103}"/>
              </a:ext>
            </a:extLst>
          </p:cNvPr>
          <p:cNvSpPr>
            <a:spLocks noGrp="1"/>
          </p:cNvSpPr>
          <p:nvPr>
            <p:ph type="pic" sz="quarter" idx="11"/>
          </p:nvPr>
        </p:nvSpPr>
        <p:spPr>
          <a:xfrm>
            <a:off x="4133171" y="4045306"/>
            <a:ext cx="2116909" cy="2116909"/>
          </a:xfrm>
          <a:custGeom>
            <a:avLst/>
            <a:gdLst>
              <a:gd name="connsiteX0" fmla="*/ 352825 w 2116909"/>
              <a:gd name="connsiteY0" fmla="*/ 0 h 2116909"/>
              <a:gd name="connsiteX1" fmla="*/ 1764084 w 2116909"/>
              <a:gd name="connsiteY1" fmla="*/ 0 h 2116909"/>
              <a:gd name="connsiteX2" fmla="*/ 2116909 w 2116909"/>
              <a:gd name="connsiteY2" fmla="*/ 352825 h 2116909"/>
              <a:gd name="connsiteX3" fmla="*/ 2116909 w 2116909"/>
              <a:gd name="connsiteY3" fmla="*/ 1764084 h 2116909"/>
              <a:gd name="connsiteX4" fmla="*/ 1764084 w 2116909"/>
              <a:gd name="connsiteY4" fmla="*/ 2116909 h 2116909"/>
              <a:gd name="connsiteX5" fmla="*/ 352825 w 2116909"/>
              <a:gd name="connsiteY5" fmla="*/ 2116909 h 2116909"/>
              <a:gd name="connsiteX6" fmla="*/ 0 w 2116909"/>
              <a:gd name="connsiteY6" fmla="*/ 1764084 h 2116909"/>
              <a:gd name="connsiteX7" fmla="*/ 0 w 2116909"/>
              <a:gd name="connsiteY7" fmla="*/ 352825 h 2116909"/>
              <a:gd name="connsiteX8" fmla="*/ 352825 w 2116909"/>
              <a:gd name="connsiteY8" fmla="*/ 0 h 211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6909" h="2116909">
                <a:moveTo>
                  <a:pt x="352825" y="0"/>
                </a:moveTo>
                <a:lnTo>
                  <a:pt x="1764084" y="0"/>
                </a:lnTo>
                <a:cubicBezTo>
                  <a:pt x="1958944" y="0"/>
                  <a:pt x="2116909" y="157965"/>
                  <a:pt x="2116909" y="352825"/>
                </a:cubicBezTo>
                <a:lnTo>
                  <a:pt x="2116909" y="1764084"/>
                </a:lnTo>
                <a:cubicBezTo>
                  <a:pt x="2116909" y="1958944"/>
                  <a:pt x="1958944" y="2116909"/>
                  <a:pt x="1764084" y="2116909"/>
                </a:cubicBezTo>
                <a:lnTo>
                  <a:pt x="352825" y="2116909"/>
                </a:lnTo>
                <a:cubicBezTo>
                  <a:pt x="157965" y="2116909"/>
                  <a:pt x="0" y="1958944"/>
                  <a:pt x="0" y="1764084"/>
                </a:cubicBezTo>
                <a:lnTo>
                  <a:pt x="0" y="352825"/>
                </a:lnTo>
                <a:cubicBezTo>
                  <a:pt x="0" y="157965"/>
                  <a:pt x="157965" y="0"/>
                  <a:pt x="352825" y="0"/>
                </a:cubicBezTo>
                <a:close/>
              </a:path>
            </a:pathLst>
          </a:custGeom>
        </p:spPr>
        <p:txBody>
          <a:bodyPr wrap="square">
            <a:noAutofit/>
          </a:bodyPr>
          <a:lstStyle/>
          <a:p>
            <a:endParaRPr lang="en-ID"/>
          </a:p>
        </p:txBody>
      </p:sp>
      <p:sp>
        <p:nvSpPr>
          <p:cNvPr id="14" name="Picture Placeholder 13">
            <a:extLst>
              <a:ext uri="{FF2B5EF4-FFF2-40B4-BE49-F238E27FC236}">
                <a16:creationId xmlns:a16="http://schemas.microsoft.com/office/drawing/2014/main" id="{57CB90C4-0FE6-B711-C002-0D9F275C9060}"/>
              </a:ext>
            </a:extLst>
          </p:cNvPr>
          <p:cNvSpPr>
            <a:spLocks noGrp="1"/>
          </p:cNvSpPr>
          <p:nvPr>
            <p:ph type="pic" sz="quarter" idx="12"/>
          </p:nvPr>
        </p:nvSpPr>
        <p:spPr>
          <a:xfrm>
            <a:off x="6256368" y="1286083"/>
            <a:ext cx="4089868" cy="2007418"/>
          </a:xfrm>
          <a:custGeom>
            <a:avLst/>
            <a:gdLst>
              <a:gd name="connsiteX0" fmla="*/ 334576 w 4089868"/>
              <a:gd name="connsiteY0" fmla="*/ 0 h 2007418"/>
              <a:gd name="connsiteX1" fmla="*/ 3755292 w 4089868"/>
              <a:gd name="connsiteY1" fmla="*/ 0 h 2007418"/>
              <a:gd name="connsiteX2" fmla="*/ 4089868 w 4089868"/>
              <a:gd name="connsiteY2" fmla="*/ 334576 h 2007418"/>
              <a:gd name="connsiteX3" fmla="*/ 4089868 w 4089868"/>
              <a:gd name="connsiteY3" fmla="*/ 1672842 h 2007418"/>
              <a:gd name="connsiteX4" fmla="*/ 3755292 w 4089868"/>
              <a:gd name="connsiteY4" fmla="*/ 2007418 h 2007418"/>
              <a:gd name="connsiteX5" fmla="*/ 334576 w 4089868"/>
              <a:gd name="connsiteY5" fmla="*/ 2007418 h 2007418"/>
              <a:gd name="connsiteX6" fmla="*/ 0 w 4089868"/>
              <a:gd name="connsiteY6" fmla="*/ 1672842 h 2007418"/>
              <a:gd name="connsiteX7" fmla="*/ 0 w 4089868"/>
              <a:gd name="connsiteY7" fmla="*/ 334576 h 2007418"/>
              <a:gd name="connsiteX8" fmla="*/ 334576 w 4089868"/>
              <a:gd name="connsiteY8" fmla="*/ 0 h 200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9868" h="2007418">
                <a:moveTo>
                  <a:pt x="334576" y="0"/>
                </a:moveTo>
                <a:lnTo>
                  <a:pt x="3755292" y="0"/>
                </a:lnTo>
                <a:cubicBezTo>
                  <a:pt x="3940073" y="0"/>
                  <a:pt x="4089868" y="149795"/>
                  <a:pt x="4089868" y="334576"/>
                </a:cubicBezTo>
                <a:lnTo>
                  <a:pt x="4089868" y="1672842"/>
                </a:lnTo>
                <a:cubicBezTo>
                  <a:pt x="4089868" y="1857623"/>
                  <a:pt x="3940073" y="2007418"/>
                  <a:pt x="3755292" y="2007418"/>
                </a:cubicBezTo>
                <a:lnTo>
                  <a:pt x="334576" y="2007418"/>
                </a:lnTo>
                <a:cubicBezTo>
                  <a:pt x="149795" y="2007418"/>
                  <a:pt x="0" y="1857623"/>
                  <a:pt x="0" y="1672842"/>
                </a:cubicBezTo>
                <a:lnTo>
                  <a:pt x="0" y="334576"/>
                </a:lnTo>
                <a:cubicBezTo>
                  <a:pt x="0" y="149795"/>
                  <a:pt x="149795" y="0"/>
                  <a:pt x="334576" y="0"/>
                </a:cubicBezTo>
                <a:close/>
              </a:path>
            </a:pathLst>
          </a:custGeom>
        </p:spPr>
        <p:txBody>
          <a:bodyPr wrap="square">
            <a:noAutofit/>
          </a:bodyPr>
          <a:lstStyle/>
          <a:p>
            <a:endParaRPr lang="en-ID"/>
          </a:p>
        </p:txBody>
      </p:sp>
    </p:spTree>
    <p:extLst>
      <p:ext uri="{BB962C8B-B14F-4D97-AF65-F5344CB8AC3E}">
        <p14:creationId xmlns:p14="http://schemas.microsoft.com/office/powerpoint/2010/main" val="3185684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3184237-6FC5-7DF9-E598-5109C8809975}"/>
              </a:ext>
            </a:extLst>
          </p:cNvPr>
          <p:cNvSpPr>
            <a:spLocks noGrp="1"/>
          </p:cNvSpPr>
          <p:nvPr userDrawn="1">
            <p:ph type="pic" sz="quarter" idx="10"/>
          </p:nvPr>
        </p:nvSpPr>
        <p:spPr>
          <a:xfrm>
            <a:off x="6919028" y="2461829"/>
            <a:ext cx="2489952" cy="2489952"/>
          </a:xfrm>
          <a:custGeom>
            <a:avLst/>
            <a:gdLst>
              <a:gd name="connsiteX0" fmla="*/ 1244976 w 2489952"/>
              <a:gd name="connsiteY0" fmla="*/ 0 h 2489952"/>
              <a:gd name="connsiteX1" fmla="*/ 1474927 w 2489952"/>
              <a:gd name="connsiteY1" fmla="*/ 95249 h 2489952"/>
              <a:gd name="connsiteX2" fmla="*/ 2394703 w 2489952"/>
              <a:gd name="connsiteY2" fmla="*/ 1015025 h 2489952"/>
              <a:gd name="connsiteX3" fmla="*/ 2394703 w 2489952"/>
              <a:gd name="connsiteY3" fmla="*/ 1474927 h 2489952"/>
              <a:gd name="connsiteX4" fmla="*/ 1474927 w 2489952"/>
              <a:gd name="connsiteY4" fmla="*/ 2394704 h 2489952"/>
              <a:gd name="connsiteX5" fmla="*/ 1015025 w 2489952"/>
              <a:gd name="connsiteY5" fmla="*/ 2394704 h 2489952"/>
              <a:gd name="connsiteX6" fmla="*/ 95248 w 2489952"/>
              <a:gd name="connsiteY6" fmla="*/ 1474927 h 2489952"/>
              <a:gd name="connsiteX7" fmla="*/ 95248 w 2489952"/>
              <a:gd name="connsiteY7" fmla="*/ 1015025 h 2489952"/>
              <a:gd name="connsiteX8" fmla="*/ 1015025 w 2489952"/>
              <a:gd name="connsiteY8" fmla="*/ 95249 h 2489952"/>
              <a:gd name="connsiteX9" fmla="*/ 1244976 w 2489952"/>
              <a:gd name="connsiteY9" fmla="*/ 0 h 248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9952" h="2489952">
                <a:moveTo>
                  <a:pt x="1244976" y="0"/>
                </a:moveTo>
                <a:cubicBezTo>
                  <a:pt x="1328202" y="0"/>
                  <a:pt x="1411428" y="31749"/>
                  <a:pt x="1474927" y="95249"/>
                </a:cubicBezTo>
                <a:lnTo>
                  <a:pt x="2394703" y="1015025"/>
                </a:lnTo>
                <a:cubicBezTo>
                  <a:pt x="2521702" y="1142023"/>
                  <a:pt x="2521702" y="1347929"/>
                  <a:pt x="2394703" y="1474927"/>
                </a:cubicBezTo>
                <a:lnTo>
                  <a:pt x="1474927" y="2394704"/>
                </a:lnTo>
                <a:cubicBezTo>
                  <a:pt x="1347929" y="2521702"/>
                  <a:pt x="1142024" y="2521702"/>
                  <a:pt x="1015025" y="2394704"/>
                </a:cubicBezTo>
                <a:lnTo>
                  <a:pt x="95248" y="1474927"/>
                </a:lnTo>
                <a:cubicBezTo>
                  <a:pt x="-31750" y="1347929"/>
                  <a:pt x="-31750" y="1142023"/>
                  <a:pt x="95248" y="1015025"/>
                </a:cubicBezTo>
                <a:lnTo>
                  <a:pt x="1015025" y="95249"/>
                </a:lnTo>
                <a:cubicBezTo>
                  <a:pt x="1078525" y="31749"/>
                  <a:pt x="1161750" y="0"/>
                  <a:pt x="1244976" y="0"/>
                </a:cubicBezTo>
                <a:close/>
              </a:path>
            </a:pathLst>
          </a:custGeom>
        </p:spPr>
        <p:txBody>
          <a:bodyPr wrap="square">
            <a:noAutofit/>
          </a:bodyPr>
          <a:lstStyle/>
          <a:p>
            <a:endParaRPr lang="en-ID"/>
          </a:p>
        </p:txBody>
      </p:sp>
      <p:sp>
        <p:nvSpPr>
          <p:cNvPr id="13" name="Picture Placeholder 12">
            <a:extLst>
              <a:ext uri="{FF2B5EF4-FFF2-40B4-BE49-F238E27FC236}">
                <a16:creationId xmlns:a16="http://schemas.microsoft.com/office/drawing/2014/main" id="{30B63FAF-B59A-B06B-E045-FD22A497ECEE}"/>
              </a:ext>
            </a:extLst>
          </p:cNvPr>
          <p:cNvSpPr>
            <a:spLocks noGrp="1"/>
          </p:cNvSpPr>
          <p:nvPr userDrawn="1">
            <p:ph type="pic" sz="quarter" idx="11"/>
          </p:nvPr>
        </p:nvSpPr>
        <p:spPr>
          <a:xfrm>
            <a:off x="8364830" y="1016026"/>
            <a:ext cx="2489952" cy="2489952"/>
          </a:xfrm>
          <a:custGeom>
            <a:avLst/>
            <a:gdLst>
              <a:gd name="connsiteX0" fmla="*/ 1244976 w 2489952"/>
              <a:gd name="connsiteY0" fmla="*/ 0 h 2489952"/>
              <a:gd name="connsiteX1" fmla="*/ 1474927 w 2489952"/>
              <a:gd name="connsiteY1" fmla="*/ 95249 h 2489952"/>
              <a:gd name="connsiteX2" fmla="*/ 2394703 w 2489952"/>
              <a:gd name="connsiteY2" fmla="*/ 1015025 h 2489952"/>
              <a:gd name="connsiteX3" fmla="*/ 2394703 w 2489952"/>
              <a:gd name="connsiteY3" fmla="*/ 1474927 h 2489952"/>
              <a:gd name="connsiteX4" fmla="*/ 1474927 w 2489952"/>
              <a:gd name="connsiteY4" fmla="*/ 2394703 h 2489952"/>
              <a:gd name="connsiteX5" fmla="*/ 1015025 w 2489952"/>
              <a:gd name="connsiteY5" fmla="*/ 2394703 h 2489952"/>
              <a:gd name="connsiteX6" fmla="*/ 95249 w 2489952"/>
              <a:gd name="connsiteY6" fmla="*/ 1474927 h 2489952"/>
              <a:gd name="connsiteX7" fmla="*/ 95249 w 2489952"/>
              <a:gd name="connsiteY7" fmla="*/ 1015025 h 2489952"/>
              <a:gd name="connsiteX8" fmla="*/ 1015025 w 2489952"/>
              <a:gd name="connsiteY8" fmla="*/ 95249 h 2489952"/>
              <a:gd name="connsiteX9" fmla="*/ 1244976 w 2489952"/>
              <a:gd name="connsiteY9" fmla="*/ 0 h 248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9952" h="2489952">
                <a:moveTo>
                  <a:pt x="1244976" y="0"/>
                </a:moveTo>
                <a:cubicBezTo>
                  <a:pt x="1328202" y="0"/>
                  <a:pt x="1411428" y="31749"/>
                  <a:pt x="1474927" y="95249"/>
                </a:cubicBezTo>
                <a:lnTo>
                  <a:pt x="2394703" y="1015025"/>
                </a:lnTo>
                <a:cubicBezTo>
                  <a:pt x="2521702" y="1142023"/>
                  <a:pt x="2521702" y="1347929"/>
                  <a:pt x="2394703" y="1474927"/>
                </a:cubicBezTo>
                <a:lnTo>
                  <a:pt x="1474927" y="2394703"/>
                </a:lnTo>
                <a:cubicBezTo>
                  <a:pt x="1347929" y="2521702"/>
                  <a:pt x="1142023" y="2521702"/>
                  <a:pt x="1015025" y="2394703"/>
                </a:cubicBezTo>
                <a:lnTo>
                  <a:pt x="95249" y="1474927"/>
                </a:lnTo>
                <a:cubicBezTo>
                  <a:pt x="-31750" y="1347929"/>
                  <a:pt x="-31750" y="1142023"/>
                  <a:pt x="95249" y="1015025"/>
                </a:cubicBezTo>
                <a:lnTo>
                  <a:pt x="1015025" y="95249"/>
                </a:lnTo>
                <a:cubicBezTo>
                  <a:pt x="1078524" y="31749"/>
                  <a:pt x="1161750" y="0"/>
                  <a:pt x="1244976" y="0"/>
                </a:cubicBezTo>
                <a:close/>
              </a:path>
            </a:pathLst>
          </a:custGeom>
        </p:spPr>
        <p:txBody>
          <a:bodyPr wrap="square">
            <a:noAutofit/>
          </a:bodyPr>
          <a:lstStyle/>
          <a:p>
            <a:endParaRPr lang="en-ID"/>
          </a:p>
        </p:txBody>
      </p:sp>
      <p:sp>
        <p:nvSpPr>
          <p:cNvPr id="11" name="Picture Placeholder 10">
            <a:extLst>
              <a:ext uri="{FF2B5EF4-FFF2-40B4-BE49-F238E27FC236}">
                <a16:creationId xmlns:a16="http://schemas.microsoft.com/office/drawing/2014/main" id="{8D04E531-2409-DA9C-A91D-CBA054D56D3B}"/>
              </a:ext>
            </a:extLst>
          </p:cNvPr>
          <p:cNvSpPr>
            <a:spLocks noGrp="1"/>
          </p:cNvSpPr>
          <p:nvPr userDrawn="1">
            <p:ph type="pic" sz="quarter" idx="12"/>
          </p:nvPr>
        </p:nvSpPr>
        <p:spPr>
          <a:xfrm>
            <a:off x="8354833" y="3897634"/>
            <a:ext cx="2489952" cy="2489952"/>
          </a:xfrm>
          <a:custGeom>
            <a:avLst/>
            <a:gdLst>
              <a:gd name="connsiteX0" fmla="*/ 1244976 w 2489952"/>
              <a:gd name="connsiteY0" fmla="*/ 0 h 2489952"/>
              <a:gd name="connsiteX1" fmla="*/ 1474927 w 2489952"/>
              <a:gd name="connsiteY1" fmla="*/ 95249 h 2489952"/>
              <a:gd name="connsiteX2" fmla="*/ 2394703 w 2489952"/>
              <a:gd name="connsiteY2" fmla="*/ 1015025 h 2489952"/>
              <a:gd name="connsiteX3" fmla="*/ 2394703 w 2489952"/>
              <a:gd name="connsiteY3" fmla="*/ 1474927 h 2489952"/>
              <a:gd name="connsiteX4" fmla="*/ 1474927 w 2489952"/>
              <a:gd name="connsiteY4" fmla="*/ 2394704 h 2489952"/>
              <a:gd name="connsiteX5" fmla="*/ 1015025 w 2489952"/>
              <a:gd name="connsiteY5" fmla="*/ 2394704 h 2489952"/>
              <a:gd name="connsiteX6" fmla="*/ 95249 w 2489952"/>
              <a:gd name="connsiteY6" fmla="*/ 1474927 h 2489952"/>
              <a:gd name="connsiteX7" fmla="*/ 95249 w 2489952"/>
              <a:gd name="connsiteY7" fmla="*/ 1015025 h 2489952"/>
              <a:gd name="connsiteX8" fmla="*/ 1015025 w 2489952"/>
              <a:gd name="connsiteY8" fmla="*/ 95249 h 2489952"/>
              <a:gd name="connsiteX9" fmla="*/ 1244976 w 2489952"/>
              <a:gd name="connsiteY9" fmla="*/ 0 h 248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9952" h="2489952">
                <a:moveTo>
                  <a:pt x="1244976" y="0"/>
                </a:moveTo>
                <a:cubicBezTo>
                  <a:pt x="1328202" y="0"/>
                  <a:pt x="1411428" y="31749"/>
                  <a:pt x="1474927" y="95249"/>
                </a:cubicBezTo>
                <a:lnTo>
                  <a:pt x="2394703" y="1015025"/>
                </a:lnTo>
                <a:cubicBezTo>
                  <a:pt x="2521702" y="1142024"/>
                  <a:pt x="2521702" y="1347929"/>
                  <a:pt x="2394703" y="1474927"/>
                </a:cubicBezTo>
                <a:lnTo>
                  <a:pt x="1474927" y="2394704"/>
                </a:lnTo>
                <a:cubicBezTo>
                  <a:pt x="1347929" y="2521702"/>
                  <a:pt x="1142023" y="2521702"/>
                  <a:pt x="1015025" y="2394704"/>
                </a:cubicBezTo>
                <a:lnTo>
                  <a:pt x="95249" y="1474927"/>
                </a:lnTo>
                <a:cubicBezTo>
                  <a:pt x="-31750" y="1347929"/>
                  <a:pt x="-31750" y="1142024"/>
                  <a:pt x="95249" y="1015025"/>
                </a:cubicBezTo>
                <a:lnTo>
                  <a:pt x="1015025" y="95249"/>
                </a:lnTo>
                <a:cubicBezTo>
                  <a:pt x="1078524" y="31749"/>
                  <a:pt x="1161750" y="0"/>
                  <a:pt x="1244976" y="0"/>
                </a:cubicBezTo>
                <a:close/>
              </a:path>
            </a:pathLst>
          </a:custGeom>
        </p:spPr>
        <p:txBody>
          <a:bodyPr wrap="square">
            <a:noAutofit/>
          </a:bodyPr>
          <a:lstStyle/>
          <a:p>
            <a:endParaRPr lang="en-ID"/>
          </a:p>
        </p:txBody>
      </p:sp>
    </p:spTree>
    <p:extLst>
      <p:ext uri="{BB962C8B-B14F-4D97-AF65-F5344CB8AC3E}">
        <p14:creationId xmlns:p14="http://schemas.microsoft.com/office/powerpoint/2010/main" val="21963685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990ECC2-B0E8-61C2-3DB3-2A0011C99003}"/>
              </a:ext>
            </a:extLst>
          </p:cNvPr>
          <p:cNvSpPr>
            <a:spLocks noGrp="1"/>
          </p:cNvSpPr>
          <p:nvPr>
            <p:ph type="pic" sz="quarter" idx="10"/>
          </p:nvPr>
        </p:nvSpPr>
        <p:spPr>
          <a:xfrm>
            <a:off x="682625" y="621665"/>
            <a:ext cx="2333625" cy="2333625"/>
          </a:xfrm>
          <a:custGeom>
            <a:avLst/>
            <a:gdLst>
              <a:gd name="connsiteX0" fmla="*/ 1166813 w 2333625"/>
              <a:gd name="connsiteY0" fmla="*/ 0 h 2333625"/>
              <a:gd name="connsiteX1" fmla="*/ 1382326 w 2333625"/>
              <a:gd name="connsiteY1" fmla="*/ 89269 h 2333625"/>
              <a:gd name="connsiteX2" fmla="*/ 2244357 w 2333625"/>
              <a:gd name="connsiteY2" fmla="*/ 951299 h 2333625"/>
              <a:gd name="connsiteX3" fmla="*/ 2244357 w 2333625"/>
              <a:gd name="connsiteY3" fmla="*/ 1382327 h 2333625"/>
              <a:gd name="connsiteX4" fmla="*/ 1382326 w 2333625"/>
              <a:gd name="connsiteY4" fmla="*/ 2244357 h 2333625"/>
              <a:gd name="connsiteX5" fmla="*/ 951299 w 2333625"/>
              <a:gd name="connsiteY5" fmla="*/ 2244357 h 2333625"/>
              <a:gd name="connsiteX6" fmla="*/ 89269 w 2333625"/>
              <a:gd name="connsiteY6" fmla="*/ 1382327 h 2333625"/>
              <a:gd name="connsiteX7" fmla="*/ 89269 w 2333625"/>
              <a:gd name="connsiteY7" fmla="*/ 951299 h 2333625"/>
              <a:gd name="connsiteX8" fmla="*/ 951299 w 2333625"/>
              <a:gd name="connsiteY8" fmla="*/ 89269 h 2333625"/>
              <a:gd name="connsiteX9" fmla="*/ 1166813 w 2333625"/>
              <a:gd name="connsiteY9" fmla="*/ 0 h 233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3625" h="2333625">
                <a:moveTo>
                  <a:pt x="1166813" y="0"/>
                </a:moveTo>
                <a:cubicBezTo>
                  <a:pt x="1244814" y="0"/>
                  <a:pt x="1322814" y="29756"/>
                  <a:pt x="1382326" y="89269"/>
                </a:cubicBezTo>
                <a:lnTo>
                  <a:pt x="2244357" y="951299"/>
                </a:lnTo>
                <a:cubicBezTo>
                  <a:pt x="2363382" y="1070324"/>
                  <a:pt x="2363382" y="1263301"/>
                  <a:pt x="2244357" y="1382327"/>
                </a:cubicBezTo>
                <a:lnTo>
                  <a:pt x="1382326" y="2244357"/>
                </a:lnTo>
                <a:cubicBezTo>
                  <a:pt x="1263301" y="2363382"/>
                  <a:pt x="1070324" y="2363382"/>
                  <a:pt x="951299" y="2244357"/>
                </a:cubicBezTo>
                <a:lnTo>
                  <a:pt x="89269" y="1382327"/>
                </a:lnTo>
                <a:cubicBezTo>
                  <a:pt x="-29757" y="1263301"/>
                  <a:pt x="-29757" y="1070324"/>
                  <a:pt x="89269" y="951299"/>
                </a:cubicBezTo>
                <a:lnTo>
                  <a:pt x="951299" y="89269"/>
                </a:lnTo>
                <a:cubicBezTo>
                  <a:pt x="1010811" y="29756"/>
                  <a:pt x="1088812" y="0"/>
                  <a:pt x="1166813" y="0"/>
                </a:cubicBezTo>
                <a:close/>
              </a:path>
            </a:pathLst>
          </a:custGeom>
        </p:spPr>
        <p:txBody>
          <a:bodyPr wrap="square">
            <a:noAutofit/>
          </a:bodyPr>
          <a:lstStyle/>
          <a:p>
            <a:endParaRPr lang="en-ID"/>
          </a:p>
        </p:txBody>
      </p:sp>
      <p:sp>
        <p:nvSpPr>
          <p:cNvPr id="10" name="Picture Placeholder 9">
            <a:extLst>
              <a:ext uri="{FF2B5EF4-FFF2-40B4-BE49-F238E27FC236}">
                <a16:creationId xmlns:a16="http://schemas.microsoft.com/office/drawing/2014/main" id="{A07B0853-BE86-70FD-76E4-64FB93DCAD9A}"/>
              </a:ext>
            </a:extLst>
          </p:cNvPr>
          <p:cNvSpPr>
            <a:spLocks noGrp="1"/>
          </p:cNvSpPr>
          <p:nvPr>
            <p:ph type="pic" sz="quarter" idx="11"/>
          </p:nvPr>
        </p:nvSpPr>
        <p:spPr>
          <a:xfrm>
            <a:off x="3598863" y="621665"/>
            <a:ext cx="2333625" cy="2333625"/>
          </a:xfrm>
          <a:custGeom>
            <a:avLst/>
            <a:gdLst>
              <a:gd name="connsiteX0" fmla="*/ 1166813 w 2333625"/>
              <a:gd name="connsiteY0" fmla="*/ 0 h 2333625"/>
              <a:gd name="connsiteX1" fmla="*/ 1382327 w 2333625"/>
              <a:gd name="connsiteY1" fmla="*/ 89269 h 2333625"/>
              <a:gd name="connsiteX2" fmla="*/ 2244357 w 2333625"/>
              <a:gd name="connsiteY2" fmla="*/ 951299 h 2333625"/>
              <a:gd name="connsiteX3" fmla="*/ 2244357 w 2333625"/>
              <a:gd name="connsiteY3" fmla="*/ 1382327 h 2333625"/>
              <a:gd name="connsiteX4" fmla="*/ 1382327 w 2333625"/>
              <a:gd name="connsiteY4" fmla="*/ 2244357 h 2333625"/>
              <a:gd name="connsiteX5" fmla="*/ 951299 w 2333625"/>
              <a:gd name="connsiteY5" fmla="*/ 2244357 h 2333625"/>
              <a:gd name="connsiteX6" fmla="*/ 89268 w 2333625"/>
              <a:gd name="connsiteY6" fmla="*/ 1382327 h 2333625"/>
              <a:gd name="connsiteX7" fmla="*/ 89268 w 2333625"/>
              <a:gd name="connsiteY7" fmla="*/ 951299 h 2333625"/>
              <a:gd name="connsiteX8" fmla="*/ 951299 w 2333625"/>
              <a:gd name="connsiteY8" fmla="*/ 89269 h 2333625"/>
              <a:gd name="connsiteX9" fmla="*/ 1166813 w 2333625"/>
              <a:gd name="connsiteY9" fmla="*/ 0 h 233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3625" h="2333625">
                <a:moveTo>
                  <a:pt x="1166813" y="0"/>
                </a:moveTo>
                <a:cubicBezTo>
                  <a:pt x="1244814" y="0"/>
                  <a:pt x="1322814" y="29756"/>
                  <a:pt x="1382327" y="89269"/>
                </a:cubicBezTo>
                <a:lnTo>
                  <a:pt x="2244357" y="951299"/>
                </a:lnTo>
                <a:cubicBezTo>
                  <a:pt x="2363382" y="1070324"/>
                  <a:pt x="2363382" y="1263301"/>
                  <a:pt x="2244357" y="1382327"/>
                </a:cubicBezTo>
                <a:lnTo>
                  <a:pt x="1382327" y="2244357"/>
                </a:lnTo>
                <a:cubicBezTo>
                  <a:pt x="1263301" y="2363382"/>
                  <a:pt x="1070324" y="2363382"/>
                  <a:pt x="951299" y="2244357"/>
                </a:cubicBezTo>
                <a:lnTo>
                  <a:pt x="89268" y="1382327"/>
                </a:lnTo>
                <a:cubicBezTo>
                  <a:pt x="-29757" y="1263301"/>
                  <a:pt x="-29757" y="1070324"/>
                  <a:pt x="89268" y="951299"/>
                </a:cubicBezTo>
                <a:lnTo>
                  <a:pt x="951299" y="89269"/>
                </a:lnTo>
                <a:cubicBezTo>
                  <a:pt x="1010812" y="29756"/>
                  <a:pt x="1088813" y="0"/>
                  <a:pt x="1166813" y="0"/>
                </a:cubicBezTo>
                <a:close/>
              </a:path>
            </a:pathLst>
          </a:custGeom>
        </p:spPr>
        <p:txBody>
          <a:bodyPr wrap="square">
            <a:noAutofit/>
          </a:bodyPr>
          <a:lstStyle/>
          <a:p>
            <a:endParaRPr lang="en-ID"/>
          </a:p>
        </p:txBody>
      </p:sp>
      <p:sp>
        <p:nvSpPr>
          <p:cNvPr id="9" name="Picture Placeholder 8">
            <a:extLst>
              <a:ext uri="{FF2B5EF4-FFF2-40B4-BE49-F238E27FC236}">
                <a16:creationId xmlns:a16="http://schemas.microsoft.com/office/drawing/2014/main" id="{EECCAD50-20B4-F7A3-D7A0-BF5A44934971}"/>
              </a:ext>
            </a:extLst>
          </p:cNvPr>
          <p:cNvSpPr>
            <a:spLocks noGrp="1"/>
          </p:cNvSpPr>
          <p:nvPr>
            <p:ph type="pic" sz="quarter" idx="12"/>
          </p:nvPr>
        </p:nvSpPr>
        <p:spPr>
          <a:xfrm>
            <a:off x="6499225" y="621665"/>
            <a:ext cx="2333625" cy="2333625"/>
          </a:xfrm>
          <a:custGeom>
            <a:avLst/>
            <a:gdLst>
              <a:gd name="connsiteX0" fmla="*/ 1166813 w 2333625"/>
              <a:gd name="connsiteY0" fmla="*/ 0 h 2333625"/>
              <a:gd name="connsiteX1" fmla="*/ 1382327 w 2333625"/>
              <a:gd name="connsiteY1" fmla="*/ 89269 h 2333625"/>
              <a:gd name="connsiteX2" fmla="*/ 2244356 w 2333625"/>
              <a:gd name="connsiteY2" fmla="*/ 951299 h 2333625"/>
              <a:gd name="connsiteX3" fmla="*/ 2244356 w 2333625"/>
              <a:gd name="connsiteY3" fmla="*/ 1382327 h 2333625"/>
              <a:gd name="connsiteX4" fmla="*/ 1382327 w 2333625"/>
              <a:gd name="connsiteY4" fmla="*/ 2244357 h 2333625"/>
              <a:gd name="connsiteX5" fmla="*/ 951299 w 2333625"/>
              <a:gd name="connsiteY5" fmla="*/ 2244357 h 2333625"/>
              <a:gd name="connsiteX6" fmla="*/ 89268 w 2333625"/>
              <a:gd name="connsiteY6" fmla="*/ 1382327 h 2333625"/>
              <a:gd name="connsiteX7" fmla="*/ 89268 w 2333625"/>
              <a:gd name="connsiteY7" fmla="*/ 951299 h 2333625"/>
              <a:gd name="connsiteX8" fmla="*/ 951299 w 2333625"/>
              <a:gd name="connsiteY8" fmla="*/ 89269 h 2333625"/>
              <a:gd name="connsiteX9" fmla="*/ 1166813 w 2333625"/>
              <a:gd name="connsiteY9" fmla="*/ 0 h 233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3625" h="2333625">
                <a:moveTo>
                  <a:pt x="1166813" y="0"/>
                </a:moveTo>
                <a:cubicBezTo>
                  <a:pt x="1244814" y="0"/>
                  <a:pt x="1322814" y="29756"/>
                  <a:pt x="1382327" y="89269"/>
                </a:cubicBezTo>
                <a:lnTo>
                  <a:pt x="2244356" y="951299"/>
                </a:lnTo>
                <a:cubicBezTo>
                  <a:pt x="2363382" y="1070324"/>
                  <a:pt x="2363382" y="1263301"/>
                  <a:pt x="2244356" y="1382327"/>
                </a:cubicBezTo>
                <a:lnTo>
                  <a:pt x="1382327" y="2244357"/>
                </a:lnTo>
                <a:cubicBezTo>
                  <a:pt x="1263301" y="2363382"/>
                  <a:pt x="1070324" y="2363382"/>
                  <a:pt x="951299" y="2244357"/>
                </a:cubicBezTo>
                <a:lnTo>
                  <a:pt x="89268" y="1382327"/>
                </a:lnTo>
                <a:cubicBezTo>
                  <a:pt x="-29757" y="1263301"/>
                  <a:pt x="-29757" y="1070324"/>
                  <a:pt x="89268" y="951299"/>
                </a:cubicBezTo>
                <a:lnTo>
                  <a:pt x="951299" y="89269"/>
                </a:lnTo>
                <a:cubicBezTo>
                  <a:pt x="1010812" y="29756"/>
                  <a:pt x="1088813" y="0"/>
                  <a:pt x="1166813" y="0"/>
                </a:cubicBezTo>
                <a:close/>
              </a:path>
            </a:pathLst>
          </a:custGeom>
        </p:spPr>
        <p:txBody>
          <a:bodyPr wrap="square">
            <a:noAutofit/>
          </a:bodyPr>
          <a:lstStyle/>
          <a:p>
            <a:endParaRPr lang="en-ID"/>
          </a:p>
        </p:txBody>
      </p:sp>
      <p:sp>
        <p:nvSpPr>
          <p:cNvPr id="8" name="Picture Placeholder 7">
            <a:extLst>
              <a:ext uri="{FF2B5EF4-FFF2-40B4-BE49-F238E27FC236}">
                <a16:creationId xmlns:a16="http://schemas.microsoft.com/office/drawing/2014/main" id="{FD7EC4D1-3BA0-3EA1-7400-27F1888BBC47}"/>
              </a:ext>
            </a:extLst>
          </p:cNvPr>
          <p:cNvSpPr>
            <a:spLocks noGrp="1"/>
          </p:cNvSpPr>
          <p:nvPr>
            <p:ph type="pic" sz="quarter" idx="13"/>
          </p:nvPr>
        </p:nvSpPr>
        <p:spPr>
          <a:xfrm>
            <a:off x="9394825" y="621665"/>
            <a:ext cx="2333625" cy="2333625"/>
          </a:xfrm>
          <a:custGeom>
            <a:avLst/>
            <a:gdLst>
              <a:gd name="connsiteX0" fmla="*/ 1166813 w 2333625"/>
              <a:gd name="connsiteY0" fmla="*/ 0 h 2333625"/>
              <a:gd name="connsiteX1" fmla="*/ 1382326 w 2333625"/>
              <a:gd name="connsiteY1" fmla="*/ 89268 h 2333625"/>
              <a:gd name="connsiteX2" fmla="*/ 2244356 w 2333625"/>
              <a:gd name="connsiteY2" fmla="*/ 951299 h 2333625"/>
              <a:gd name="connsiteX3" fmla="*/ 2244356 w 2333625"/>
              <a:gd name="connsiteY3" fmla="*/ 1382327 h 2333625"/>
              <a:gd name="connsiteX4" fmla="*/ 1382326 w 2333625"/>
              <a:gd name="connsiteY4" fmla="*/ 2244357 h 2333625"/>
              <a:gd name="connsiteX5" fmla="*/ 951299 w 2333625"/>
              <a:gd name="connsiteY5" fmla="*/ 2244357 h 2333625"/>
              <a:gd name="connsiteX6" fmla="*/ 89269 w 2333625"/>
              <a:gd name="connsiteY6" fmla="*/ 1382327 h 2333625"/>
              <a:gd name="connsiteX7" fmla="*/ 89269 w 2333625"/>
              <a:gd name="connsiteY7" fmla="*/ 951299 h 2333625"/>
              <a:gd name="connsiteX8" fmla="*/ 951299 w 2333625"/>
              <a:gd name="connsiteY8" fmla="*/ 89268 h 2333625"/>
              <a:gd name="connsiteX9" fmla="*/ 1166813 w 2333625"/>
              <a:gd name="connsiteY9" fmla="*/ 0 h 233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3625" h="2333625">
                <a:moveTo>
                  <a:pt x="1166813" y="0"/>
                </a:moveTo>
                <a:cubicBezTo>
                  <a:pt x="1244813" y="0"/>
                  <a:pt x="1322813" y="29756"/>
                  <a:pt x="1382326" y="89268"/>
                </a:cubicBezTo>
                <a:lnTo>
                  <a:pt x="2244356" y="951299"/>
                </a:lnTo>
                <a:cubicBezTo>
                  <a:pt x="2363382" y="1070324"/>
                  <a:pt x="2363382" y="1263301"/>
                  <a:pt x="2244356" y="1382327"/>
                </a:cubicBezTo>
                <a:lnTo>
                  <a:pt x="1382326" y="2244357"/>
                </a:lnTo>
                <a:cubicBezTo>
                  <a:pt x="1263301" y="2363382"/>
                  <a:pt x="1070324" y="2363382"/>
                  <a:pt x="951299" y="2244357"/>
                </a:cubicBezTo>
                <a:lnTo>
                  <a:pt x="89269" y="1382327"/>
                </a:lnTo>
                <a:cubicBezTo>
                  <a:pt x="-29757" y="1263301"/>
                  <a:pt x="-29757" y="1070324"/>
                  <a:pt x="89269" y="951299"/>
                </a:cubicBezTo>
                <a:lnTo>
                  <a:pt x="951299" y="89268"/>
                </a:lnTo>
                <a:cubicBezTo>
                  <a:pt x="1010811" y="29756"/>
                  <a:pt x="1088813" y="0"/>
                  <a:pt x="1166813" y="0"/>
                </a:cubicBezTo>
                <a:close/>
              </a:path>
            </a:pathLst>
          </a:custGeom>
        </p:spPr>
        <p:txBody>
          <a:bodyPr wrap="square">
            <a:noAutofit/>
          </a:bodyPr>
          <a:lstStyle/>
          <a:p>
            <a:endParaRPr lang="en-ID"/>
          </a:p>
        </p:txBody>
      </p:sp>
    </p:spTree>
    <p:extLst>
      <p:ext uri="{BB962C8B-B14F-4D97-AF65-F5344CB8AC3E}">
        <p14:creationId xmlns:p14="http://schemas.microsoft.com/office/powerpoint/2010/main" val="1971219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C6D033A-C0C2-3C84-8CF1-13F4CC7B0006}"/>
              </a:ext>
            </a:extLst>
          </p:cNvPr>
          <p:cNvSpPr>
            <a:spLocks noGrp="1"/>
          </p:cNvSpPr>
          <p:nvPr>
            <p:ph type="pic" sz="quarter" idx="10"/>
          </p:nvPr>
        </p:nvSpPr>
        <p:spPr>
          <a:xfrm>
            <a:off x="3618563" y="1806996"/>
            <a:ext cx="2489952" cy="2489952"/>
          </a:xfrm>
          <a:custGeom>
            <a:avLst/>
            <a:gdLst>
              <a:gd name="connsiteX0" fmla="*/ 1244976 w 2489952"/>
              <a:gd name="connsiteY0" fmla="*/ 0 h 2489952"/>
              <a:gd name="connsiteX1" fmla="*/ 1474927 w 2489952"/>
              <a:gd name="connsiteY1" fmla="*/ 95249 h 2489952"/>
              <a:gd name="connsiteX2" fmla="*/ 2394704 w 2489952"/>
              <a:gd name="connsiteY2" fmla="*/ 1015025 h 2489952"/>
              <a:gd name="connsiteX3" fmla="*/ 2394704 w 2489952"/>
              <a:gd name="connsiteY3" fmla="*/ 1474927 h 2489952"/>
              <a:gd name="connsiteX4" fmla="*/ 1474927 w 2489952"/>
              <a:gd name="connsiteY4" fmla="*/ 2394704 h 2489952"/>
              <a:gd name="connsiteX5" fmla="*/ 1015025 w 2489952"/>
              <a:gd name="connsiteY5" fmla="*/ 2394704 h 2489952"/>
              <a:gd name="connsiteX6" fmla="*/ 95249 w 2489952"/>
              <a:gd name="connsiteY6" fmla="*/ 1474927 h 2489952"/>
              <a:gd name="connsiteX7" fmla="*/ 95249 w 2489952"/>
              <a:gd name="connsiteY7" fmla="*/ 1015025 h 2489952"/>
              <a:gd name="connsiteX8" fmla="*/ 1015025 w 2489952"/>
              <a:gd name="connsiteY8" fmla="*/ 95249 h 2489952"/>
              <a:gd name="connsiteX9" fmla="*/ 1244976 w 2489952"/>
              <a:gd name="connsiteY9" fmla="*/ 0 h 248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9952" h="2489952">
                <a:moveTo>
                  <a:pt x="1244976" y="0"/>
                </a:moveTo>
                <a:cubicBezTo>
                  <a:pt x="1328202" y="0"/>
                  <a:pt x="1411428" y="31749"/>
                  <a:pt x="1474927" y="95249"/>
                </a:cubicBezTo>
                <a:lnTo>
                  <a:pt x="2394704" y="1015025"/>
                </a:lnTo>
                <a:cubicBezTo>
                  <a:pt x="2521702" y="1142023"/>
                  <a:pt x="2521702" y="1347929"/>
                  <a:pt x="2394704" y="1474927"/>
                </a:cubicBezTo>
                <a:lnTo>
                  <a:pt x="1474927" y="2394704"/>
                </a:lnTo>
                <a:cubicBezTo>
                  <a:pt x="1347929" y="2521702"/>
                  <a:pt x="1142024" y="2521702"/>
                  <a:pt x="1015025" y="2394704"/>
                </a:cubicBezTo>
                <a:lnTo>
                  <a:pt x="95249" y="1474927"/>
                </a:lnTo>
                <a:cubicBezTo>
                  <a:pt x="-31750" y="1347929"/>
                  <a:pt x="-31750" y="1142023"/>
                  <a:pt x="95249" y="1015025"/>
                </a:cubicBezTo>
                <a:lnTo>
                  <a:pt x="1015025" y="95249"/>
                </a:lnTo>
                <a:cubicBezTo>
                  <a:pt x="1078525" y="31749"/>
                  <a:pt x="1161750" y="0"/>
                  <a:pt x="1244976" y="0"/>
                </a:cubicBezTo>
                <a:close/>
              </a:path>
            </a:pathLst>
          </a:custGeom>
        </p:spPr>
        <p:txBody>
          <a:bodyPr wrap="square">
            <a:noAutofit/>
          </a:bodyPr>
          <a:lstStyle/>
          <a:p>
            <a:endParaRPr lang="en-ID"/>
          </a:p>
        </p:txBody>
      </p:sp>
      <p:sp>
        <p:nvSpPr>
          <p:cNvPr id="9" name="Picture Placeholder 8">
            <a:extLst>
              <a:ext uri="{FF2B5EF4-FFF2-40B4-BE49-F238E27FC236}">
                <a16:creationId xmlns:a16="http://schemas.microsoft.com/office/drawing/2014/main" id="{84282967-8065-FF0A-F671-5F6F38B8EA41}"/>
              </a:ext>
            </a:extLst>
          </p:cNvPr>
          <p:cNvSpPr>
            <a:spLocks noGrp="1"/>
          </p:cNvSpPr>
          <p:nvPr>
            <p:ph type="pic" sz="quarter" idx="11"/>
          </p:nvPr>
        </p:nvSpPr>
        <p:spPr>
          <a:xfrm>
            <a:off x="5724666" y="2584077"/>
            <a:ext cx="2489952" cy="2489952"/>
          </a:xfrm>
          <a:custGeom>
            <a:avLst/>
            <a:gdLst>
              <a:gd name="connsiteX0" fmla="*/ 1244976 w 2489952"/>
              <a:gd name="connsiteY0" fmla="*/ 0 h 2489952"/>
              <a:gd name="connsiteX1" fmla="*/ 1474927 w 2489952"/>
              <a:gd name="connsiteY1" fmla="*/ 95249 h 2489952"/>
              <a:gd name="connsiteX2" fmla="*/ 2394704 w 2489952"/>
              <a:gd name="connsiteY2" fmla="*/ 1015025 h 2489952"/>
              <a:gd name="connsiteX3" fmla="*/ 2394704 w 2489952"/>
              <a:gd name="connsiteY3" fmla="*/ 1474927 h 2489952"/>
              <a:gd name="connsiteX4" fmla="*/ 1474927 w 2489952"/>
              <a:gd name="connsiteY4" fmla="*/ 2394704 h 2489952"/>
              <a:gd name="connsiteX5" fmla="*/ 1015025 w 2489952"/>
              <a:gd name="connsiteY5" fmla="*/ 2394704 h 2489952"/>
              <a:gd name="connsiteX6" fmla="*/ 95248 w 2489952"/>
              <a:gd name="connsiteY6" fmla="*/ 1474927 h 2489952"/>
              <a:gd name="connsiteX7" fmla="*/ 95248 w 2489952"/>
              <a:gd name="connsiteY7" fmla="*/ 1015025 h 2489952"/>
              <a:gd name="connsiteX8" fmla="*/ 1015025 w 2489952"/>
              <a:gd name="connsiteY8" fmla="*/ 95249 h 2489952"/>
              <a:gd name="connsiteX9" fmla="*/ 1244976 w 2489952"/>
              <a:gd name="connsiteY9" fmla="*/ 0 h 248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9952" h="2489952">
                <a:moveTo>
                  <a:pt x="1244976" y="0"/>
                </a:moveTo>
                <a:cubicBezTo>
                  <a:pt x="1328202" y="0"/>
                  <a:pt x="1411428" y="31749"/>
                  <a:pt x="1474927" y="95249"/>
                </a:cubicBezTo>
                <a:lnTo>
                  <a:pt x="2394704" y="1015025"/>
                </a:lnTo>
                <a:cubicBezTo>
                  <a:pt x="2521702" y="1142023"/>
                  <a:pt x="2521702" y="1347929"/>
                  <a:pt x="2394704" y="1474927"/>
                </a:cubicBezTo>
                <a:lnTo>
                  <a:pt x="1474927" y="2394704"/>
                </a:lnTo>
                <a:cubicBezTo>
                  <a:pt x="1347929" y="2521702"/>
                  <a:pt x="1142024" y="2521702"/>
                  <a:pt x="1015025" y="2394704"/>
                </a:cubicBezTo>
                <a:lnTo>
                  <a:pt x="95248" y="1474927"/>
                </a:lnTo>
                <a:cubicBezTo>
                  <a:pt x="-31750" y="1347929"/>
                  <a:pt x="-31750" y="1142023"/>
                  <a:pt x="95248" y="1015025"/>
                </a:cubicBezTo>
                <a:lnTo>
                  <a:pt x="1015025" y="95249"/>
                </a:lnTo>
                <a:cubicBezTo>
                  <a:pt x="1078525" y="31749"/>
                  <a:pt x="1161750" y="0"/>
                  <a:pt x="1244976" y="0"/>
                </a:cubicBezTo>
                <a:close/>
              </a:path>
            </a:pathLst>
          </a:custGeom>
        </p:spPr>
        <p:txBody>
          <a:bodyPr wrap="square">
            <a:noAutofit/>
          </a:bodyPr>
          <a:lstStyle/>
          <a:p>
            <a:endParaRPr lang="en-ID"/>
          </a:p>
        </p:txBody>
      </p:sp>
      <p:sp>
        <p:nvSpPr>
          <p:cNvPr id="7" name="Picture Placeholder 6">
            <a:extLst>
              <a:ext uri="{FF2B5EF4-FFF2-40B4-BE49-F238E27FC236}">
                <a16:creationId xmlns:a16="http://schemas.microsoft.com/office/drawing/2014/main" id="{1AC2C0D0-BC1C-FBE4-0F2F-F70C8D640438}"/>
              </a:ext>
            </a:extLst>
          </p:cNvPr>
          <p:cNvSpPr>
            <a:spLocks noGrp="1"/>
          </p:cNvSpPr>
          <p:nvPr>
            <p:ph type="pic" sz="quarter" idx="12"/>
          </p:nvPr>
        </p:nvSpPr>
        <p:spPr>
          <a:xfrm>
            <a:off x="4278864" y="4029880"/>
            <a:ext cx="2489952" cy="2489952"/>
          </a:xfrm>
          <a:custGeom>
            <a:avLst/>
            <a:gdLst>
              <a:gd name="connsiteX0" fmla="*/ 1244976 w 2489952"/>
              <a:gd name="connsiteY0" fmla="*/ 0 h 2489952"/>
              <a:gd name="connsiteX1" fmla="*/ 1474927 w 2489952"/>
              <a:gd name="connsiteY1" fmla="*/ 95249 h 2489952"/>
              <a:gd name="connsiteX2" fmla="*/ 2394704 w 2489952"/>
              <a:gd name="connsiteY2" fmla="*/ 1015025 h 2489952"/>
              <a:gd name="connsiteX3" fmla="*/ 2394704 w 2489952"/>
              <a:gd name="connsiteY3" fmla="*/ 1474927 h 2489952"/>
              <a:gd name="connsiteX4" fmla="*/ 1474927 w 2489952"/>
              <a:gd name="connsiteY4" fmla="*/ 2394704 h 2489952"/>
              <a:gd name="connsiteX5" fmla="*/ 1015025 w 2489952"/>
              <a:gd name="connsiteY5" fmla="*/ 2394704 h 2489952"/>
              <a:gd name="connsiteX6" fmla="*/ 95248 w 2489952"/>
              <a:gd name="connsiteY6" fmla="*/ 1474927 h 2489952"/>
              <a:gd name="connsiteX7" fmla="*/ 95248 w 2489952"/>
              <a:gd name="connsiteY7" fmla="*/ 1015025 h 2489952"/>
              <a:gd name="connsiteX8" fmla="*/ 1015025 w 2489952"/>
              <a:gd name="connsiteY8" fmla="*/ 95249 h 2489952"/>
              <a:gd name="connsiteX9" fmla="*/ 1244976 w 2489952"/>
              <a:gd name="connsiteY9" fmla="*/ 0 h 248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9952" h="2489952">
                <a:moveTo>
                  <a:pt x="1244976" y="0"/>
                </a:moveTo>
                <a:cubicBezTo>
                  <a:pt x="1328202" y="0"/>
                  <a:pt x="1411428" y="31749"/>
                  <a:pt x="1474927" y="95249"/>
                </a:cubicBezTo>
                <a:lnTo>
                  <a:pt x="2394704" y="1015025"/>
                </a:lnTo>
                <a:cubicBezTo>
                  <a:pt x="2521702" y="1142024"/>
                  <a:pt x="2521702" y="1347929"/>
                  <a:pt x="2394704" y="1474927"/>
                </a:cubicBezTo>
                <a:lnTo>
                  <a:pt x="1474927" y="2394704"/>
                </a:lnTo>
                <a:cubicBezTo>
                  <a:pt x="1347929" y="2521702"/>
                  <a:pt x="1142024" y="2521702"/>
                  <a:pt x="1015025" y="2394704"/>
                </a:cubicBezTo>
                <a:lnTo>
                  <a:pt x="95248" y="1474927"/>
                </a:lnTo>
                <a:cubicBezTo>
                  <a:pt x="-31750" y="1347929"/>
                  <a:pt x="-31750" y="1142024"/>
                  <a:pt x="95248" y="1015025"/>
                </a:cubicBezTo>
                <a:lnTo>
                  <a:pt x="1015025" y="95249"/>
                </a:lnTo>
                <a:cubicBezTo>
                  <a:pt x="1078525" y="31749"/>
                  <a:pt x="1161750" y="0"/>
                  <a:pt x="1244976" y="0"/>
                </a:cubicBezTo>
                <a:close/>
              </a:path>
            </a:pathLst>
          </a:custGeom>
        </p:spPr>
        <p:txBody>
          <a:bodyPr wrap="square">
            <a:noAutofit/>
          </a:bodyPr>
          <a:lstStyle/>
          <a:p>
            <a:endParaRPr lang="en-ID"/>
          </a:p>
        </p:txBody>
      </p:sp>
      <p:sp>
        <p:nvSpPr>
          <p:cNvPr id="12" name="Picture Placeholder 11">
            <a:extLst>
              <a:ext uri="{FF2B5EF4-FFF2-40B4-BE49-F238E27FC236}">
                <a16:creationId xmlns:a16="http://schemas.microsoft.com/office/drawing/2014/main" id="{DBC03074-B0FE-08F3-09B2-E19586A8935C}"/>
              </a:ext>
            </a:extLst>
          </p:cNvPr>
          <p:cNvSpPr>
            <a:spLocks noGrp="1"/>
          </p:cNvSpPr>
          <p:nvPr>
            <p:ph type="pic" sz="quarter" idx="13"/>
          </p:nvPr>
        </p:nvSpPr>
        <p:spPr>
          <a:xfrm>
            <a:off x="5064365" y="361193"/>
            <a:ext cx="2489952" cy="2489952"/>
          </a:xfrm>
          <a:custGeom>
            <a:avLst/>
            <a:gdLst>
              <a:gd name="connsiteX0" fmla="*/ 1244976 w 2489952"/>
              <a:gd name="connsiteY0" fmla="*/ 0 h 2489952"/>
              <a:gd name="connsiteX1" fmla="*/ 1474927 w 2489952"/>
              <a:gd name="connsiteY1" fmla="*/ 95249 h 2489952"/>
              <a:gd name="connsiteX2" fmla="*/ 2394704 w 2489952"/>
              <a:gd name="connsiteY2" fmla="*/ 1015025 h 2489952"/>
              <a:gd name="connsiteX3" fmla="*/ 2394704 w 2489952"/>
              <a:gd name="connsiteY3" fmla="*/ 1474927 h 2489952"/>
              <a:gd name="connsiteX4" fmla="*/ 1474927 w 2489952"/>
              <a:gd name="connsiteY4" fmla="*/ 2394703 h 2489952"/>
              <a:gd name="connsiteX5" fmla="*/ 1015025 w 2489952"/>
              <a:gd name="connsiteY5" fmla="*/ 2394703 h 2489952"/>
              <a:gd name="connsiteX6" fmla="*/ 95248 w 2489952"/>
              <a:gd name="connsiteY6" fmla="*/ 1474927 h 2489952"/>
              <a:gd name="connsiteX7" fmla="*/ 95248 w 2489952"/>
              <a:gd name="connsiteY7" fmla="*/ 1015025 h 2489952"/>
              <a:gd name="connsiteX8" fmla="*/ 1015025 w 2489952"/>
              <a:gd name="connsiteY8" fmla="*/ 95249 h 2489952"/>
              <a:gd name="connsiteX9" fmla="*/ 1244976 w 2489952"/>
              <a:gd name="connsiteY9" fmla="*/ 0 h 248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9952" h="2489952">
                <a:moveTo>
                  <a:pt x="1244976" y="0"/>
                </a:moveTo>
                <a:cubicBezTo>
                  <a:pt x="1328202" y="0"/>
                  <a:pt x="1411428" y="31749"/>
                  <a:pt x="1474927" y="95249"/>
                </a:cubicBezTo>
                <a:lnTo>
                  <a:pt x="2394704" y="1015025"/>
                </a:lnTo>
                <a:cubicBezTo>
                  <a:pt x="2521702" y="1142023"/>
                  <a:pt x="2521702" y="1347929"/>
                  <a:pt x="2394704" y="1474927"/>
                </a:cubicBezTo>
                <a:lnTo>
                  <a:pt x="1474927" y="2394703"/>
                </a:lnTo>
                <a:cubicBezTo>
                  <a:pt x="1347929" y="2521702"/>
                  <a:pt x="1142024" y="2521702"/>
                  <a:pt x="1015025" y="2394703"/>
                </a:cubicBezTo>
                <a:lnTo>
                  <a:pt x="95248" y="1474927"/>
                </a:lnTo>
                <a:cubicBezTo>
                  <a:pt x="-31750" y="1347929"/>
                  <a:pt x="-31750" y="1142023"/>
                  <a:pt x="95248" y="1015025"/>
                </a:cubicBezTo>
                <a:lnTo>
                  <a:pt x="1015025" y="95249"/>
                </a:lnTo>
                <a:cubicBezTo>
                  <a:pt x="1078525" y="31749"/>
                  <a:pt x="1161750" y="0"/>
                  <a:pt x="1244976" y="0"/>
                </a:cubicBezTo>
                <a:close/>
              </a:path>
            </a:pathLst>
          </a:custGeom>
        </p:spPr>
        <p:txBody>
          <a:bodyPr wrap="square">
            <a:noAutofit/>
          </a:bodyPr>
          <a:lstStyle/>
          <a:p>
            <a:endParaRPr lang="en-ID"/>
          </a:p>
        </p:txBody>
      </p:sp>
    </p:spTree>
    <p:extLst>
      <p:ext uri="{BB962C8B-B14F-4D97-AF65-F5344CB8AC3E}">
        <p14:creationId xmlns:p14="http://schemas.microsoft.com/office/powerpoint/2010/main" val="32525508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04BFFC6-770E-3639-7BD4-2EBBDBD6587F}"/>
              </a:ext>
            </a:extLst>
          </p:cNvPr>
          <p:cNvSpPr>
            <a:spLocks noGrp="1"/>
          </p:cNvSpPr>
          <p:nvPr>
            <p:ph type="pic" sz="quarter" idx="10"/>
          </p:nvPr>
        </p:nvSpPr>
        <p:spPr>
          <a:xfrm>
            <a:off x="2669485" y="1319513"/>
            <a:ext cx="4289577" cy="3465846"/>
          </a:xfrm>
          <a:custGeom>
            <a:avLst/>
            <a:gdLst>
              <a:gd name="connsiteX0" fmla="*/ 329914 w 4289577"/>
              <a:gd name="connsiteY0" fmla="*/ 0 h 3465846"/>
              <a:gd name="connsiteX1" fmla="*/ 3959663 w 4289577"/>
              <a:gd name="connsiteY1" fmla="*/ 0 h 3465846"/>
              <a:gd name="connsiteX2" fmla="*/ 4289577 w 4289577"/>
              <a:gd name="connsiteY2" fmla="*/ 329914 h 3465846"/>
              <a:gd name="connsiteX3" fmla="*/ 4289577 w 4289577"/>
              <a:gd name="connsiteY3" fmla="*/ 3135932 h 3465846"/>
              <a:gd name="connsiteX4" fmla="*/ 3959663 w 4289577"/>
              <a:gd name="connsiteY4" fmla="*/ 3465846 h 3465846"/>
              <a:gd name="connsiteX5" fmla="*/ 329914 w 4289577"/>
              <a:gd name="connsiteY5" fmla="*/ 3465846 h 3465846"/>
              <a:gd name="connsiteX6" fmla="*/ 0 w 4289577"/>
              <a:gd name="connsiteY6" fmla="*/ 3135932 h 3465846"/>
              <a:gd name="connsiteX7" fmla="*/ 0 w 4289577"/>
              <a:gd name="connsiteY7" fmla="*/ 329914 h 3465846"/>
              <a:gd name="connsiteX8" fmla="*/ 329914 w 4289577"/>
              <a:gd name="connsiteY8" fmla="*/ 0 h 346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577" h="3465846">
                <a:moveTo>
                  <a:pt x="329914" y="0"/>
                </a:moveTo>
                <a:lnTo>
                  <a:pt x="3959663" y="0"/>
                </a:lnTo>
                <a:cubicBezTo>
                  <a:pt x="4141869" y="0"/>
                  <a:pt x="4289577" y="147708"/>
                  <a:pt x="4289577" y="329914"/>
                </a:cubicBezTo>
                <a:lnTo>
                  <a:pt x="4289577" y="3135932"/>
                </a:lnTo>
                <a:cubicBezTo>
                  <a:pt x="4289577" y="3318138"/>
                  <a:pt x="4141869" y="3465846"/>
                  <a:pt x="3959663" y="3465846"/>
                </a:cubicBezTo>
                <a:lnTo>
                  <a:pt x="329914" y="3465846"/>
                </a:lnTo>
                <a:cubicBezTo>
                  <a:pt x="147708" y="3465846"/>
                  <a:pt x="0" y="3318138"/>
                  <a:pt x="0" y="3135932"/>
                </a:cubicBezTo>
                <a:lnTo>
                  <a:pt x="0" y="329914"/>
                </a:lnTo>
                <a:cubicBezTo>
                  <a:pt x="0" y="147708"/>
                  <a:pt x="147708" y="0"/>
                  <a:pt x="329914" y="0"/>
                </a:cubicBezTo>
                <a:close/>
              </a:path>
            </a:pathLst>
          </a:custGeom>
        </p:spPr>
        <p:txBody>
          <a:bodyPr wrap="square">
            <a:noAutofit/>
          </a:bodyPr>
          <a:lstStyle/>
          <a:p>
            <a:endParaRPr lang="en-ID"/>
          </a:p>
        </p:txBody>
      </p:sp>
    </p:spTree>
    <p:extLst>
      <p:ext uri="{BB962C8B-B14F-4D97-AF65-F5344CB8AC3E}">
        <p14:creationId xmlns:p14="http://schemas.microsoft.com/office/powerpoint/2010/main" val="7619486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FFB0E05-9C99-6F66-5CC3-54FC0E7610B0}"/>
              </a:ext>
            </a:extLst>
          </p:cNvPr>
          <p:cNvSpPr>
            <a:spLocks noGrp="1"/>
          </p:cNvSpPr>
          <p:nvPr>
            <p:ph type="pic" sz="quarter" idx="10"/>
          </p:nvPr>
        </p:nvSpPr>
        <p:spPr>
          <a:xfrm>
            <a:off x="4961431" y="902882"/>
            <a:ext cx="2413636" cy="2413635"/>
          </a:xfrm>
          <a:custGeom>
            <a:avLst/>
            <a:gdLst>
              <a:gd name="connsiteX0" fmla="*/ 1203248 w 2413636"/>
              <a:gd name="connsiteY0" fmla="*/ 1 h 2413635"/>
              <a:gd name="connsiteX1" fmla="*/ 1426424 w 2413636"/>
              <a:gd name="connsiteY1" fmla="*/ 91670 h 2413635"/>
              <a:gd name="connsiteX2" fmla="*/ 2320646 w 2413636"/>
              <a:gd name="connsiteY2" fmla="*/ 980619 h 2413635"/>
              <a:gd name="connsiteX3" fmla="*/ 2321965 w 2413636"/>
              <a:gd name="connsiteY3" fmla="*/ 1426424 h 2413635"/>
              <a:gd name="connsiteX4" fmla="*/ 1433018 w 2413636"/>
              <a:gd name="connsiteY4" fmla="*/ 2320645 h 2413635"/>
              <a:gd name="connsiteX5" fmla="*/ 987213 w 2413636"/>
              <a:gd name="connsiteY5" fmla="*/ 2321964 h 2413635"/>
              <a:gd name="connsiteX6" fmla="*/ 92990 w 2413636"/>
              <a:gd name="connsiteY6" fmla="*/ 1433015 h 2413635"/>
              <a:gd name="connsiteX7" fmla="*/ 91671 w 2413636"/>
              <a:gd name="connsiteY7" fmla="*/ 987210 h 2413635"/>
              <a:gd name="connsiteX8" fmla="*/ 980619 w 2413636"/>
              <a:gd name="connsiteY8" fmla="*/ 92989 h 2413635"/>
              <a:gd name="connsiteX9" fmla="*/ 1203248 w 2413636"/>
              <a:gd name="connsiteY9" fmla="*/ 1 h 2413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3636" h="2413635">
                <a:moveTo>
                  <a:pt x="1203248" y="1"/>
                </a:moveTo>
                <a:cubicBezTo>
                  <a:pt x="1283923" y="-238"/>
                  <a:pt x="1364689" y="30300"/>
                  <a:pt x="1426424" y="91670"/>
                </a:cubicBezTo>
                <a:lnTo>
                  <a:pt x="2320646" y="980619"/>
                </a:lnTo>
                <a:cubicBezTo>
                  <a:pt x="2444116" y="1103360"/>
                  <a:pt x="2444706" y="1302954"/>
                  <a:pt x="2321965" y="1426424"/>
                </a:cubicBezTo>
                <a:lnTo>
                  <a:pt x="1433018" y="2320645"/>
                </a:lnTo>
                <a:cubicBezTo>
                  <a:pt x="1310277" y="2444115"/>
                  <a:pt x="1110682" y="2444705"/>
                  <a:pt x="987213" y="2321964"/>
                </a:cubicBezTo>
                <a:lnTo>
                  <a:pt x="92990" y="1433015"/>
                </a:lnTo>
                <a:cubicBezTo>
                  <a:pt x="-30480" y="1310274"/>
                  <a:pt x="-31070" y="1110680"/>
                  <a:pt x="91671" y="987210"/>
                </a:cubicBezTo>
                <a:lnTo>
                  <a:pt x="980619" y="92989"/>
                </a:lnTo>
                <a:cubicBezTo>
                  <a:pt x="1041989" y="31254"/>
                  <a:pt x="1122573" y="239"/>
                  <a:pt x="1203248" y="1"/>
                </a:cubicBezTo>
                <a:close/>
              </a:path>
            </a:pathLst>
          </a:custGeom>
        </p:spPr>
        <p:txBody>
          <a:bodyPr wrap="square">
            <a:noAutofit/>
          </a:bodyPr>
          <a:lstStyle/>
          <a:p>
            <a:endParaRPr lang="en-ID"/>
          </a:p>
        </p:txBody>
      </p:sp>
      <p:sp>
        <p:nvSpPr>
          <p:cNvPr id="9" name="Picture Placeholder 8">
            <a:extLst>
              <a:ext uri="{FF2B5EF4-FFF2-40B4-BE49-F238E27FC236}">
                <a16:creationId xmlns:a16="http://schemas.microsoft.com/office/drawing/2014/main" id="{DE4A1A99-4D39-5BBE-D562-BCC9F78B36EF}"/>
              </a:ext>
            </a:extLst>
          </p:cNvPr>
          <p:cNvSpPr>
            <a:spLocks noGrp="1"/>
          </p:cNvSpPr>
          <p:nvPr>
            <p:ph type="pic" sz="quarter" idx="11"/>
          </p:nvPr>
        </p:nvSpPr>
        <p:spPr>
          <a:xfrm>
            <a:off x="7081190" y="1701745"/>
            <a:ext cx="2355016" cy="2355016"/>
          </a:xfrm>
          <a:custGeom>
            <a:avLst/>
            <a:gdLst>
              <a:gd name="connsiteX0" fmla="*/ 1174026 w 2355016"/>
              <a:gd name="connsiteY0" fmla="*/ 1 h 2355016"/>
              <a:gd name="connsiteX1" fmla="*/ 1391781 w 2355016"/>
              <a:gd name="connsiteY1" fmla="*/ 89445 h 2355016"/>
              <a:gd name="connsiteX2" fmla="*/ 2264285 w 2355016"/>
              <a:gd name="connsiteY2" fmla="*/ 956803 h 2355016"/>
              <a:gd name="connsiteX3" fmla="*/ 2265571 w 2355016"/>
              <a:gd name="connsiteY3" fmla="*/ 1391781 h 2355016"/>
              <a:gd name="connsiteX4" fmla="*/ 1398213 w 2355016"/>
              <a:gd name="connsiteY4" fmla="*/ 2264285 h 2355016"/>
              <a:gd name="connsiteX5" fmla="*/ 963236 w 2355016"/>
              <a:gd name="connsiteY5" fmla="*/ 2265572 h 2355016"/>
              <a:gd name="connsiteX6" fmla="*/ 90731 w 2355016"/>
              <a:gd name="connsiteY6" fmla="*/ 1398213 h 2355016"/>
              <a:gd name="connsiteX7" fmla="*/ 89444 w 2355016"/>
              <a:gd name="connsiteY7" fmla="*/ 963236 h 2355016"/>
              <a:gd name="connsiteX8" fmla="*/ 956803 w 2355016"/>
              <a:gd name="connsiteY8" fmla="*/ 90731 h 2355016"/>
              <a:gd name="connsiteX9" fmla="*/ 1174026 w 2355016"/>
              <a:gd name="connsiteY9" fmla="*/ 1 h 235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5016" h="2355016">
                <a:moveTo>
                  <a:pt x="1174026" y="1"/>
                </a:moveTo>
                <a:cubicBezTo>
                  <a:pt x="1252741" y="-232"/>
                  <a:pt x="1331545" y="29564"/>
                  <a:pt x="1391781" y="89445"/>
                </a:cubicBezTo>
                <a:lnTo>
                  <a:pt x="2264285" y="956803"/>
                </a:lnTo>
                <a:cubicBezTo>
                  <a:pt x="2384756" y="1076563"/>
                  <a:pt x="2385332" y="1271310"/>
                  <a:pt x="2265571" y="1391781"/>
                </a:cubicBezTo>
                <a:lnTo>
                  <a:pt x="1398213" y="2264285"/>
                </a:lnTo>
                <a:cubicBezTo>
                  <a:pt x="1278453" y="2384756"/>
                  <a:pt x="1083707" y="2385332"/>
                  <a:pt x="963236" y="2265572"/>
                </a:cubicBezTo>
                <a:lnTo>
                  <a:pt x="90731" y="1398213"/>
                </a:lnTo>
                <a:cubicBezTo>
                  <a:pt x="-29740" y="1278453"/>
                  <a:pt x="-30316" y="1083707"/>
                  <a:pt x="89444" y="963236"/>
                </a:cubicBezTo>
                <a:lnTo>
                  <a:pt x="956803" y="90731"/>
                </a:lnTo>
                <a:cubicBezTo>
                  <a:pt x="1016684" y="30496"/>
                  <a:pt x="1095310" y="234"/>
                  <a:pt x="1174026" y="1"/>
                </a:cubicBezTo>
                <a:close/>
              </a:path>
            </a:pathLst>
          </a:custGeom>
        </p:spPr>
        <p:txBody>
          <a:bodyPr wrap="square">
            <a:noAutofit/>
          </a:bodyPr>
          <a:lstStyle/>
          <a:p>
            <a:endParaRPr lang="en-ID"/>
          </a:p>
        </p:txBody>
      </p:sp>
      <p:sp>
        <p:nvSpPr>
          <p:cNvPr id="7" name="Picture Placeholder 6">
            <a:extLst>
              <a:ext uri="{FF2B5EF4-FFF2-40B4-BE49-F238E27FC236}">
                <a16:creationId xmlns:a16="http://schemas.microsoft.com/office/drawing/2014/main" id="{52AEACBC-6643-BF9B-7F51-018C88D0D4E3}"/>
              </a:ext>
            </a:extLst>
          </p:cNvPr>
          <p:cNvSpPr>
            <a:spLocks noGrp="1"/>
          </p:cNvSpPr>
          <p:nvPr>
            <p:ph type="pic" sz="quarter" idx="12"/>
          </p:nvPr>
        </p:nvSpPr>
        <p:spPr>
          <a:xfrm>
            <a:off x="2832480" y="1621703"/>
            <a:ext cx="2355016" cy="2355016"/>
          </a:xfrm>
          <a:custGeom>
            <a:avLst/>
            <a:gdLst>
              <a:gd name="connsiteX0" fmla="*/ 1174025 w 2355016"/>
              <a:gd name="connsiteY0" fmla="*/ 1 h 2355016"/>
              <a:gd name="connsiteX1" fmla="*/ 1391781 w 2355016"/>
              <a:gd name="connsiteY1" fmla="*/ 89445 h 2355016"/>
              <a:gd name="connsiteX2" fmla="*/ 2264285 w 2355016"/>
              <a:gd name="connsiteY2" fmla="*/ 956803 h 2355016"/>
              <a:gd name="connsiteX3" fmla="*/ 2265572 w 2355016"/>
              <a:gd name="connsiteY3" fmla="*/ 1391781 h 2355016"/>
              <a:gd name="connsiteX4" fmla="*/ 1398213 w 2355016"/>
              <a:gd name="connsiteY4" fmla="*/ 2264285 h 2355016"/>
              <a:gd name="connsiteX5" fmla="*/ 963236 w 2355016"/>
              <a:gd name="connsiteY5" fmla="*/ 2265572 h 2355016"/>
              <a:gd name="connsiteX6" fmla="*/ 90731 w 2355016"/>
              <a:gd name="connsiteY6" fmla="*/ 1398213 h 2355016"/>
              <a:gd name="connsiteX7" fmla="*/ 89444 w 2355016"/>
              <a:gd name="connsiteY7" fmla="*/ 963236 h 2355016"/>
              <a:gd name="connsiteX8" fmla="*/ 956803 w 2355016"/>
              <a:gd name="connsiteY8" fmla="*/ 90731 h 2355016"/>
              <a:gd name="connsiteX9" fmla="*/ 1174025 w 2355016"/>
              <a:gd name="connsiteY9" fmla="*/ 1 h 235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5016" h="2355016">
                <a:moveTo>
                  <a:pt x="1174025" y="1"/>
                </a:moveTo>
                <a:cubicBezTo>
                  <a:pt x="1252741" y="-232"/>
                  <a:pt x="1331545" y="29564"/>
                  <a:pt x="1391781" y="89445"/>
                </a:cubicBezTo>
                <a:lnTo>
                  <a:pt x="2264285" y="956803"/>
                </a:lnTo>
                <a:cubicBezTo>
                  <a:pt x="2384756" y="1076563"/>
                  <a:pt x="2385332" y="1271310"/>
                  <a:pt x="2265572" y="1391781"/>
                </a:cubicBezTo>
                <a:lnTo>
                  <a:pt x="1398213" y="2264285"/>
                </a:lnTo>
                <a:cubicBezTo>
                  <a:pt x="1278453" y="2384756"/>
                  <a:pt x="1083707" y="2385332"/>
                  <a:pt x="963236" y="2265572"/>
                </a:cubicBezTo>
                <a:lnTo>
                  <a:pt x="90731" y="1398213"/>
                </a:lnTo>
                <a:cubicBezTo>
                  <a:pt x="-29740" y="1278453"/>
                  <a:pt x="-30316" y="1083707"/>
                  <a:pt x="89444" y="963236"/>
                </a:cubicBezTo>
                <a:lnTo>
                  <a:pt x="956803" y="90731"/>
                </a:lnTo>
                <a:cubicBezTo>
                  <a:pt x="1016683" y="30496"/>
                  <a:pt x="1095310" y="234"/>
                  <a:pt x="1174025" y="1"/>
                </a:cubicBezTo>
                <a:close/>
              </a:path>
            </a:pathLst>
          </a:custGeom>
        </p:spPr>
        <p:txBody>
          <a:bodyPr wrap="square">
            <a:noAutofit/>
          </a:bodyPr>
          <a:lstStyle/>
          <a:p>
            <a:endParaRPr lang="en-ID"/>
          </a:p>
        </p:txBody>
      </p:sp>
    </p:spTree>
    <p:extLst>
      <p:ext uri="{BB962C8B-B14F-4D97-AF65-F5344CB8AC3E}">
        <p14:creationId xmlns:p14="http://schemas.microsoft.com/office/powerpoint/2010/main" val="21829464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50D89AC-C9EA-68EB-B97E-23244C64B0F2}"/>
              </a:ext>
            </a:extLst>
          </p:cNvPr>
          <p:cNvSpPr>
            <a:spLocks noGrp="1"/>
          </p:cNvSpPr>
          <p:nvPr>
            <p:ph type="pic" sz="quarter" idx="10"/>
          </p:nvPr>
        </p:nvSpPr>
        <p:spPr>
          <a:xfrm>
            <a:off x="3563928" y="1441143"/>
            <a:ext cx="2137257" cy="4586716"/>
          </a:xfrm>
          <a:custGeom>
            <a:avLst/>
            <a:gdLst>
              <a:gd name="connsiteX0" fmla="*/ 89209 w 2137257"/>
              <a:gd name="connsiteY0" fmla="*/ 0 h 4586716"/>
              <a:gd name="connsiteX1" fmla="*/ 2048048 w 2137257"/>
              <a:gd name="connsiteY1" fmla="*/ 0 h 4586716"/>
              <a:gd name="connsiteX2" fmla="*/ 2137257 w 2137257"/>
              <a:gd name="connsiteY2" fmla="*/ 89209 h 4586716"/>
              <a:gd name="connsiteX3" fmla="*/ 2137257 w 2137257"/>
              <a:gd name="connsiteY3" fmla="*/ 4497507 h 4586716"/>
              <a:gd name="connsiteX4" fmla="*/ 2048048 w 2137257"/>
              <a:gd name="connsiteY4" fmla="*/ 4586716 h 4586716"/>
              <a:gd name="connsiteX5" fmla="*/ 89209 w 2137257"/>
              <a:gd name="connsiteY5" fmla="*/ 4586716 h 4586716"/>
              <a:gd name="connsiteX6" fmla="*/ 0 w 2137257"/>
              <a:gd name="connsiteY6" fmla="*/ 4497507 h 4586716"/>
              <a:gd name="connsiteX7" fmla="*/ 0 w 2137257"/>
              <a:gd name="connsiteY7" fmla="*/ 89209 h 4586716"/>
              <a:gd name="connsiteX8" fmla="*/ 89209 w 2137257"/>
              <a:gd name="connsiteY8" fmla="*/ 0 h 458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7257" h="4586716">
                <a:moveTo>
                  <a:pt x="89209" y="0"/>
                </a:moveTo>
                <a:lnTo>
                  <a:pt x="2048048" y="0"/>
                </a:lnTo>
                <a:cubicBezTo>
                  <a:pt x="2097317" y="0"/>
                  <a:pt x="2137257" y="39940"/>
                  <a:pt x="2137257" y="89209"/>
                </a:cubicBezTo>
                <a:lnTo>
                  <a:pt x="2137257" y="4497507"/>
                </a:lnTo>
                <a:cubicBezTo>
                  <a:pt x="2137257" y="4546776"/>
                  <a:pt x="2097317" y="4586716"/>
                  <a:pt x="2048048" y="4586716"/>
                </a:cubicBezTo>
                <a:lnTo>
                  <a:pt x="89209" y="4586716"/>
                </a:lnTo>
                <a:cubicBezTo>
                  <a:pt x="39940" y="4586716"/>
                  <a:pt x="0" y="4546776"/>
                  <a:pt x="0" y="4497507"/>
                </a:cubicBezTo>
                <a:lnTo>
                  <a:pt x="0" y="89209"/>
                </a:lnTo>
                <a:cubicBezTo>
                  <a:pt x="0" y="39940"/>
                  <a:pt x="39940" y="0"/>
                  <a:pt x="89209" y="0"/>
                </a:cubicBezTo>
                <a:close/>
              </a:path>
            </a:pathLst>
          </a:custGeom>
        </p:spPr>
        <p:txBody>
          <a:bodyPr wrap="square">
            <a:noAutofit/>
          </a:bodyPr>
          <a:lstStyle/>
          <a:p>
            <a:endParaRPr lang="en-ID"/>
          </a:p>
        </p:txBody>
      </p:sp>
    </p:spTree>
    <p:extLst>
      <p:ext uri="{BB962C8B-B14F-4D97-AF65-F5344CB8AC3E}">
        <p14:creationId xmlns:p14="http://schemas.microsoft.com/office/powerpoint/2010/main" val="26901553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DCEA355-81EA-F47B-7DCD-BCA6E960DDCC}"/>
              </a:ext>
            </a:extLst>
          </p:cNvPr>
          <p:cNvSpPr>
            <a:spLocks noGrp="1"/>
          </p:cNvSpPr>
          <p:nvPr>
            <p:ph type="pic" sz="quarter" idx="10"/>
          </p:nvPr>
        </p:nvSpPr>
        <p:spPr>
          <a:xfrm>
            <a:off x="6119655" y="2126338"/>
            <a:ext cx="4661097" cy="3521917"/>
          </a:xfrm>
          <a:custGeom>
            <a:avLst/>
            <a:gdLst>
              <a:gd name="connsiteX0" fmla="*/ 126366 w 4661097"/>
              <a:gd name="connsiteY0" fmla="*/ 0 h 3521917"/>
              <a:gd name="connsiteX1" fmla="*/ 4534731 w 4661097"/>
              <a:gd name="connsiteY1" fmla="*/ 0 h 3521917"/>
              <a:gd name="connsiteX2" fmla="*/ 4661097 w 4661097"/>
              <a:gd name="connsiteY2" fmla="*/ 126366 h 3521917"/>
              <a:gd name="connsiteX3" fmla="*/ 4661097 w 4661097"/>
              <a:gd name="connsiteY3" fmla="*/ 3395551 h 3521917"/>
              <a:gd name="connsiteX4" fmla="*/ 4534731 w 4661097"/>
              <a:gd name="connsiteY4" fmla="*/ 3521917 h 3521917"/>
              <a:gd name="connsiteX5" fmla="*/ 126366 w 4661097"/>
              <a:gd name="connsiteY5" fmla="*/ 3521917 h 3521917"/>
              <a:gd name="connsiteX6" fmla="*/ 0 w 4661097"/>
              <a:gd name="connsiteY6" fmla="*/ 3395551 h 3521917"/>
              <a:gd name="connsiteX7" fmla="*/ 0 w 4661097"/>
              <a:gd name="connsiteY7" fmla="*/ 126366 h 3521917"/>
              <a:gd name="connsiteX8" fmla="*/ 126366 w 4661097"/>
              <a:gd name="connsiteY8" fmla="*/ 0 h 352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1097" h="3521917">
                <a:moveTo>
                  <a:pt x="126366" y="0"/>
                </a:moveTo>
                <a:lnTo>
                  <a:pt x="4534731" y="0"/>
                </a:lnTo>
                <a:cubicBezTo>
                  <a:pt x="4604521" y="0"/>
                  <a:pt x="4661097" y="56576"/>
                  <a:pt x="4661097" y="126366"/>
                </a:cubicBezTo>
                <a:lnTo>
                  <a:pt x="4661097" y="3395551"/>
                </a:lnTo>
                <a:cubicBezTo>
                  <a:pt x="4661097" y="3465341"/>
                  <a:pt x="4604521" y="3521917"/>
                  <a:pt x="4534731" y="3521917"/>
                </a:cubicBezTo>
                <a:lnTo>
                  <a:pt x="126366" y="3521917"/>
                </a:lnTo>
                <a:cubicBezTo>
                  <a:pt x="56576" y="3521917"/>
                  <a:pt x="0" y="3465341"/>
                  <a:pt x="0" y="3395551"/>
                </a:cubicBezTo>
                <a:lnTo>
                  <a:pt x="0" y="126366"/>
                </a:lnTo>
                <a:cubicBezTo>
                  <a:pt x="0" y="56576"/>
                  <a:pt x="56576" y="0"/>
                  <a:pt x="126366" y="0"/>
                </a:cubicBezTo>
                <a:close/>
              </a:path>
            </a:pathLst>
          </a:custGeom>
        </p:spPr>
        <p:txBody>
          <a:bodyPr wrap="square">
            <a:noAutofit/>
          </a:bodyPr>
          <a:lstStyle/>
          <a:p>
            <a:endParaRPr lang="en-ID"/>
          </a:p>
        </p:txBody>
      </p:sp>
    </p:spTree>
    <p:extLst>
      <p:ext uri="{BB962C8B-B14F-4D97-AF65-F5344CB8AC3E}">
        <p14:creationId xmlns:p14="http://schemas.microsoft.com/office/powerpoint/2010/main" val="3747525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218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D7C9E50-666B-89AB-01A4-25D99F35776B}"/>
              </a:ext>
            </a:extLst>
          </p:cNvPr>
          <p:cNvSpPr>
            <a:spLocks noGrp="1"/>
          </p:cNvSpPr>
          <p:nvPr>
            <p:ph type="pic" sz="quarter" idx="10"/>
          </p:nvPr>
        </p:nvSpPr>
        <p:spPr>
          <a:xfrm>
            <a:off x="0" y="0"/>
            <a:ext cx="12192000" cy="6858000"/>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p:spPr>
        <p:txBody>
          <a:bodyPr wrap="square">
            <a:noAutofit/>
          </a:bodyPr>
          <a:lstStyle/>
          <a:p>
            <a:endParaRPr lang="en-ID"/>
          </a:p>
        </p:txBody>
      </p:sp>
    </p:spTree>
    <p:extLst>
      <p:ext uri="{BB962C8B-B14F-4D97-AF65-F5344CB8AC3E}">
        <p14:creationId xmlns:p14="http://schemas.microsoft.com/office/powerpoint/2010/main" val="2744877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F297D1F-303C-6DD0-B341-FEE9F8BA873B}"/>
              </a:ext>
            </a:extLst>
          </p:cNvPr>
          <p:cNvSpPr>
            <a:spLocks noGrp="1"/>
          </p:cNvSpPr>
          <p:nvPr>
            <p:ph type="pic" sz="quarter" idx="10"/>
          </p:nvPr>
        </p:nvSpPr>
        <p:spPr>
          <a:xfrm>
            <a:off x="609560" y="1238355"/>
            <a:ext cx="7883670" cy="3082925"/>
          </a:xfrm>
          <a:custGeom>
            <a:avLst/>
            <a:gdLst>
              <a:gd name="connsiteX0" fmla="*/ 513831 w 7883670"/>
              <a:gd name="connsiteY0" fmla="*/ 0 h 3082925"/>
              <a:gd name="connsiteX1" fmla="*/ 7369839 w 7883670"/>
              <a:gd name="connsiteY1" fmla="*/ 0 h 3082925"/>
              <a:gd name="connsiteX2" fmla="*/ 7883670 w 7883670"/>
              <a:gd name="connsiteY2" fmla="*/ 513831 h 3082925"/>
              <a:gd name="connsiteX3" fmla="*/ 7883670 w 7883670"/>
              <a:gd name="connsiteY3" fmla="*/ 2569094 h 3082925"/>
              <a:gd name="connsiteX4" fmla="*/ 7369839 w 7883670"/>
              <a:gd name="connsiteY4" fmla="*/ 3082925 h 3082925"/>
              <a:gd name="connsiteX5" fmla="*/ 513831 w 7883670"/>
              <a:gd name="connsiteY5" fmla="*/ 3082925 h 3082925"/>
              <a:gd name="connsiteX6" fmla="*/ 0 w 7883670"/>
              <a:gd name="connsiteY6" fmla="*/ 2569094 h 3082925"/>
              <a:gd name="connsiteX7" fmla="*/ 0 w 7883670"/>
              <a:gd name="connsiteY7" fmla="*/ 513831 h 3082925"/>
              <a:gd name="connsiteX8" fmla="*/ 513831 w 7883670"/>
              <a:gd name="connsiteY8" fmla="*/ 0 h 308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83670" h="3082925">
                <a:moveTo>
                  <a:pt x="513831" y="0"/>
                </a:moveTo>
                <a:lnTo>
                  <a:pt x="7369839" y="0"/>
                </a:lnTo>
                <a:cubicBezTo>
                  <a:pt x="7653620" y="0"/>
                  <a:pt x="7883670" y="230050"/>
                  <a:pt x="7883670" y="513831"/>
                </a:cubicBezTo>
                <a:lnTo>
                  <a:pt x="7883670" y="2569094"/>
                </a:lnTo>
                <a:cubicBezTo>
                  <a:pt x="7883670" y="2852875"/>
                  <a:pt x="7653620" y="3082925"/>
                  <a:pt x="7369839" y="3082925"/>
                </a:cubicBezTo>
                <a:lnTo>
                  <a:pt x="513831" y="3082925"/>
                </a:lnTo>
                <a:cubicBezTo>
                  <a:pt x="230050" y="3082925"/>
                  <a:pt x="0" y="2852875"/>
                  <a:pt x="0" y="2569094"/>
                </a:cubicBezTo>
                <a:lnTo>
                  <a:pt x="0" y="513831"/>
                </a:lnTo>
                <a:cubicBezTo>
                  <a:pt x="0" y="230050"/>
                  <a:pt x="230050" y="0"/>
                  <a:pt x="513831" y="0"/>
                </a:cubicBezTo>
                <a:close/>
              </a:path>
            </a:pathLst>
          </a:custGeom>
        </p:spPr>
        <p:txBody>
          <a:bodyPr wrap="square">
            <a:noAutofit/>
          </a:bodyPr>
          <a:lstStyle/>
          <a:p>
            <a:endParaRPr lang="en-ID"/>
          </a:p>
        </p:txBody>
      </p:sp>
    </p:spTree>
    <p:extLst>
      <p:ext uri="{BB962C8B-B14F-4D97-AF65-F5344CB8AC3E}">
        <p14:creationId xmlns:p14="http://schemas.microsoft.com/office/powerpoint/2010/main" val="456623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41BAB9-CD45-BE71-1A57-A3B67997834B}"/>
              </a:ext>
            </a:extLst>
          </p:cNvPr>
          <p:cNvSpPr>
            <a:spLocks noGrp="1"/>
          </p:cNvSpPr>
          <p:nvPr>
            <p:ph type="pic" sz="quarter" idx="10"/>
          </p:nvPr>
        </p:nvSpPr>
        <p:spPr>
          <a:xfrm>
            <a:off x="7264018" y="1252291"/>
            <a:ext cx="4927982" cy="5605709"/>
          </a:xfrm>
          <a:custGeom>
            <a:avLst/>
            <a:gdLst>
              <a:gd name="connsiteX0" fmla="*/ 2976737 w 4927982"/>
              <a:gd name="connsiteY0" fmla="*/ 0 h 5605709"/>
              <a:gd name="connsiteX1" fmla="*/ 3526550 w 4927982"/>
              <a:gd name="connsiteY1" fmla="*/ 227740 h 5605709"/>
              <a:gd name="connsiteX2" fmla="*/ 4927982 w 4927982"/>
              <a:gd name="connsiteY2" fmla="*/ 1629172 h 5605709"/>
              <a:gd name="connsiteX3" fmla="*/ 4927982 w 4927982"/>
              <a:gd name="connsiteY3" fmla="*/ 5605709 h 5605709"/>
              <a:gd name="connsiteX4" fmla="*/ 2306898 w 4927982"/>
              <a:gd name="connsiteY4" fmla="*/ 5605709 h 5605709"/>
              <a:gd name="connsiteX5" fmla="*/ 227739 w 4927982"/>
              <a:gd name="connsiteY5" fmla="*/ 3526551 h 5605709"/>
              <a:gd name="connsiteX6" fmla="*/ 227739 w 4927982"/>
              <a:gd name="connsiteY6" fmla="*/ 2426924 h 5605709"/>
              <a:gd name="connsiteX7" fmla="*/ 2426924 w 4927982"/>
              <a:gd name="connsiteY7" fmla="*/ 227740 h 5605709"/>
              <a:gd name="connsiteX8" fmla="*/ 2976737 w 4927982"/>
              <a:gd name="connsiteY8" fmla="*/ 0 h 560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982" h="5605709">
                <a:moveTo>
                  <a:pt x="2976737" y="0"/>
                </a:moveTo>
                <a:cubicBezTo>
                  <a:pt x="3175730" y="0"/>
                  <a:pt x="3374723" y="75914"/>
                  <a:pt x="3526550" y="227740"/>
                </a:cubicBezTo>
                <a:lnTo>
                  <a:pt x="4927982" y="1629172"/>
                </a:lnTo>
                <a:lnTo>
                  <a:pt x="4927982" y="5605709"/>
                </a:lnTo>
                <a:lnTo>
                  <a:pt x="2306898" y="5605709"/>
                </a:lnTo>
                <a:lnTo>
                  <a:pt x="227739" y="3526551"/>
                </a:lnTo>
                <a:cubicBezTo>
                  <a:pt x="-75914" y="3222897"/>
                  <a:pt x="-75914" y="2730578"/>
                  <a:pt x="227739" y="2426924"/>
                </a:cubicBezTo>
                <a:lnTo>
                  <a:pt x="2426924" y="227740"/>
                </a:lnTo>
                <a:cubicBezTo>
                  <a:pt x="2578751" y="75914"/>
                  <a:pt x="2777744" y="0"/>
                  <a:pt x="2976737" y="0"/>
                </a:cubicBezTo>
                <a:close/>
              </a:path>
            </a:pathLst>
          </a:custGeom>
        </p:spPr>
        <p:txBody>
          <a:bodyPr wrap="square">
            <a:noAutofit/>
          </a:bodyPr>
          <a:lstStyle/>
          <a:p>
            <a:endParaRPr lang="en-ID"/>
          </a:p>
        </p:txBody>
      </p:sp>
    </p:spTree>
    <p:extLst>
      <p:ext uri="{BB962C8B-B14F-4D97-AF65-F5344CB8AC3E}">
        <p14:creationId xmlns:p14="http://schemas.microsoft.com/office/powerpoint/2010/main" val="2541908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4DD3227-3193-ABDB-2455-4F5FC9E97CB9}"/>
              </a:ext>
            </a:extLst>
          </p:cNvPr>
          <p:cNvSpPr>
            <a:spLocks noGrp="1"/>
          </p:cNvSpPr>
          <p:nvPr>
            <p:ph type="pic" sz="quarter" idx="10"/>
          </p:nvPr>
        </p:nvSpPr>
        <p:spPr>
          <a:xfrm>
            <a:off x="1053754" y="1703888"/>
            <a:ext cx="2377652" cy="4465418"/>
          </a:xfrm>
          <a:custGeom>
            <a:avLst/>
            <a:gdLst>
              <a:gd name="connsiteX0" fmla="*/ 396283 w 2377652"/>
              <a:gd name="connsiteY0" fmla="*/ 2087766 h 4465418"/>
              <a:gd name="connsiteX1" fmla="*/ 1981369 w 2377652"/>
              <a:gd name="connsiteY1" fmla="*/ 2087766 h 4465418"/>
              <a:gd name="connsiteX2" fmla="*/ 2377652 w 2377652"/>
              <a:gd name="connsiteY2" fmla="*/ 2484049 h 4465418"/>
              <a:gd name="connsiteX3" fmla="*/ 2377652 w 2377652"/>
              <a:gd name="connsiteY3" fmla="*/ 4069135 h 4465418"/>
              <a:gd name="connsiteX4" fmla="*/ 1981369 w 2377652"/>
              <a:gd name="connsiteY4" fmla="*/ 4465418 h 4465418"/>
              <a:gd name="connsiteX5" fmla="*/ 396283 w 2377652"/>
              <a:gd name="connsiteY5" fmla="*/ 4465418 h 4465418"/>
              <a:gd name="connsiteX6" fmla="*/ 0 w 2377652"/>
              <a:gd name="connsiteY6" fmla="*/ 4069135 h 4465418"/>
              <a:gd name="connsiteX7" fmla="*/ 0 w 2377652"/>
              <a:gd name="connsiteY7" fmla="*/ 2484049 h 4465418"/>
              <a:gd name="connsiteX8" fmla="*/ 396283 w 2377652"/>
              <a:gd name="connsiteY8" fmla="*/ 2087766 h 4465418"/>
              <a:gd name="connsiteX9" fmla="*/ 325200 w 2377652"/>
              <a:gd name="connsiteY9" fmla="*/ 0 h 4465418"/>
              <a:gd name="connsiteX10" fmla="*/ 1625960 w 2377652"/>
              <a:gd name="connsiteY10" fmla="*/ 0 h 4465418"/>
              <a:gd name="connsiteX11" fmla="*/ 1951160 w 2377652"/>
              <a:gd name="connsiteY11" fmla="*/ 325200 h 4465418"/>
              <a:gd name="connsiteX12" fmla="*/ 1951160 w 2377652"/>
              <a:gd name="connsiteY12" fmla="*/ 1625960 h 4465418"/>
              <a:gd name="connsiteX13" fmla="*/ 1625960 w 2377652"/>
              <a:gd name="connsiteY13" fmla="*/ 1951160 h 4465418"/>
              <a:gd name="connsiteX14" fmla="*/ 325200 w 2377652"/>
              <a:gd name="connsiteY14" fmla="*/ 1951160 h 4465418"/>
              <a:gd name="connsiteX15" fmla="*/ 0 w 2377652"/>
              <a:gd name="connsiteY15" fmla="*/ 1625960 h 4465418"/>
              <a:gd name="connsiteX16" fmla="*/ 0 w 2377652"/>
              <a:gd name="connsiteY16" fmla="*/ 325200 h 4465418"/>
              <a:gd name="connsiteX17" fmla="*/ 325200 w 2377652"/>
              <a:gd name="connsiteY17" fmla="*/ 0 h 446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77652" h="4465418">
                <a:moveTo>
                  <a:pt x="396283" y="2087766"/>
                </a:moveTo>
                <a:lnTo>
                  <a:pt x="1981369" y="2087766"/>
                </a:lnTo>
                <a:cubicBezTo>
                  <a:pt x="2200230" y="2087766"/>
                  <a:pt x="2377652" y="2265188"/>
                  <a:pt x="2377652" y="2484049"/>
                </a:cubicBezTo>
                <a:lnTo>
                  <a:pt x="2377652" y="4069135"/>
                </a:lnTo>
                <a:cubicBezTo>
                  <a:pt x="2377652" y="4287996"/>
                  <a:pt x="2200230" y="4465418"/>
                  <a:pt x="1981369" y="4465418"/>
                </a:cubicBezTo>
                <a:lnTo>
                  <a:pt x="396283" y="4465418"/>
                </a:lnTo>
                <a:cubicBezTo>
                  <a:pt x="177422" y="4465418"/>
                  <a:pt x="0" y="4287996"/>
                  <a:pt x="0" y="4069135"/>
                </a:cubicBezTo>
                <a:lnTo>
                  <a:pt x="0" y="2484049"/>
                </a:lnTo>
                <a:cubicBezTo>
                  <a:pt x="0" y="2265188"/>
                  <a:pt x="177422" y="2087766"/>
                  <a:pt x="396283" y="2087766"/>
                </a:cubicBezTo>
                <a:close/>
                <a:moveTo>
                  <a:pt x="325200" y="0"/>
                </a:moveTo>
                <a:lnTo>
                  <a:pt x="1625960" y="0"/>
                </a:lnTo>
                <a:cubicBezTo>
                  <a:pt x="1805563" y="0"/>
                  <a:pt x="1951160" y="145597"/>
                  <a:pt x="1951160" y="325200"/>
                </a:cubicBezTo>
                <a:lnTo>
                  <a:pt x="1951160" y="1625960"/>
                </a:lnTo>
                <a:cubicBezTo>
                  <a:pt x="1951160" y="1805563"/>
                  <a:pt x="1805563" y="1951160"/>
                  <a:pt x="1625960" y="1951160"/>
                </a:cubicBezTo>
                <a:lnTo>
                  <a:pt x="325200" y="1951160"/>
                </a:lnTo>
                <a:cubicBezTo>
                  <a:pt x="145597" y="1951160"/>
                  <a:pt x="0" y="1805563"/>
                  <a:pt x="0" y="1625960"/>
                </a:cubicBezTo>
                <a:lnTo>
                  <a:pt x="0" y="325200"/>
                </a:lnTo>
                <a:cubicBezTo>
                  <a:pt x="0" y="145597"/>
                  <a:pt x="145597" y="0"/>
                  <a:pt x="325200" y="0"/>
                </a:cubicBezTo>
                <a:close/>
              </a:path>
            </a:pathLst>
          </a:custGeom>
        </p:spPr>
        <p:txBody>
          <a:bodyPr wrap="square">
            <a:noAutofit/>
          </a:bodyPr>
          <a:lstStyle/>
          <a:p>
            <a:endParaRPr lang="en-ID"/>
          </a:p>
        </p:txBody>
      </p:sp>
    </p:spTree>
    <p:extLst>
      <p:ext uri="{BB962C8B-B14F-4D97-AF65-F5344CB8AC3E}">
        <p14:creationId xmlns:p14="http://schemas.microsoft.com/office/powerpoint/2010/main" val="2400585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DBCFB95-3F3A-1F73-FD86-69A4BDCA1028}"/>
              </a:ext>
            </a:extLst>
          </p:cNvPr>
          <p:cNvSpPr>
            <a:spLocks noGrp="1"/>
          </p:cNvSpPr>
          <p:nvPr>
            <p:ph type="pic" sz="quarter" idx="10"/>
          </p:nvPr>
        </p:nvSpPr>
        <p:spPr>
          <a:xfrm>
            <a:off x="1047856" y="3265501"/>
            <a:ext cx="2314092" cy="2314092"/>
          </a:xfrm>
          <a:custGeom>
            <a:avLst/>
            <a:gdLst>
              <a:gd name="connsiteX0" fmla="*/ 385690 w 2314092"/>
              <a:gd name="connsiteY0" fmla="*/ 0 h 2314092"/>
              <a:gd name="connsiteX1" fmla="*/ 1928402 w 2314092"/>
              <a:gd name="connsiteY1" fmla="*/ 0 h 2314092"/>
              <a:gd name="connsiteX2" fmla="*/ 2314092 w 2314092"/>
              <a:gd name="connsiteY2" fmla="*/ 385690 h 2314092"/>
              <a:gd name="connsiteX3" fmla="*/ 2314092 w 2314092"/>
              <a:gd name="connsiteY3" fmla="*/ 1928402 h 2314092"/>
              <a:gd name="connsiteX4" fmla="*/ 1928402 w 2314092"/>
              <a:gd name="connsiteY4" fmla="*/ 2314092 h 2314092"/>
              <a:gd name="connsiteX5" fmla="*/ 385690 w 2314092"/>
              <a:gd name="connsiteY5" fmla="*/ 2314092 h 2314092"/>
              <a:gd name="connsiteX6" fmla="*/ 0 w 2314092"/>
              <a:gd name="connsiteY6" fmla="*/ 1928402 h 2314092"/>
              <a:gd name="connsiteX7" fmla="*/ 0 w 2314092"/>
              <a:gd name="connsiteY7" fmla="*/ 385690 h 2314092"/>
              <a:gd name="connsiteX8" fmla="*/ 385690 w 2314092"/>
              <a:gd name="connsiteY8" fmla="*/ 0 h 231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4092" h="2314092">
                <a:moveTo>
                  <a:pt x="385690" y="0"/>
                </a:moveTo>
                <a:lnTo>
                  <a:pt x="1928402" y="0"/>
                </a:lnTo>
                <a:cubicBezTo>
                  <a:pt x="2141413" y="0"/>
                  <a:pt x="2314092" y="172679"/>
                  <a:pt x="2314092" y="385690"/>
                </a:cubicBezTo>
                <a:lnTo>
                  <a:pt x="2314092" y="1928402"/>
                </a:lnTo>
                <a:cubicBezTo>
                  <a:pt x="2314092" y="2141413"/>
                  <a:pt x="2141413" y="2314092"/>
                  <a:pt x="1928402" y="2314092"/>
                </a:cubicBezTo>
                <a:lnTo>
                  <a:pt x="385690" y="2314092"/>
                </a:lnTo>
                <a:cubicBezTo>
                  <a:pt x="172679" y="2314092"/>
                  <a:pt x="0" y="2141413"/>
                  <a:pt x="0" y="1928402"/>
                </a:cubicBezTo>
                <a:lnTo>
                  <a:pt x="0" y="385690"/>
                </a:lnTo>
                <a:cubicBezTo>
                  <a:pt x="0" y="172679"/>
                  <a:pt x="172679" y="0"/>
                  <a:pt x="385690" y="0"/>
                </a:cubicBezTo>
                <a:close/>
              </a:path>
            </a:pathLst>
          </a:custGeom>
        </p:spPr>
        <p:txBody>
          <a:bodyPr wrap="square">
            <a:noAutofit/>
          </a:bodyPr>
          <a:lstStyle/>
          <a:p>
            <a:endParaRPr lang="en-ID"/>
          </a:p>
        </p:txBody>
      </p:sp>
      <p:sp>
        <p:nvSpPr>
          <p:cNvPr id="13" name="Picture Placeholder 12">
            <a:extLst>
              <a:ext uri="{FF2B5EF4-FFF2-40B4-BE49-F238E27FC236}">
                <a16:creationId xmlns:a16="http://schemas.microsoft.com/office/drawing/2014/main" id="{0168154E-E4F4-F80F-E218-915C04F3847B}"/>
              </a:ext>
            </a:extLst>
          </p:cNvPr>
          <p:cNvSpPr>
            <a:spLocks noGrp="1"/>
          </p:cNvSpPr>
          <p:nvPr>
            <p:ph type="pic" sz="quarter" idx="13"/>
          </p:nvPr>
        </p:nvSpPr>
        <p:spPr>
          <a:xfrm>
            <a:off x="6235986" y="3265501"/>
            <a:ext cx="2314092" cy="2314092"/>
          </a:xfrm>
          <a:custGeom>
            <a:avLst/>
            <a:gdLst>
              <a:gd name="connsiteX0" fmla="*/ 385690 w 2314092"/>
              <a:gd name="connsiteY0" fmla="*/ 0 h 2314092"/>
              <a:gd name="connsiteX1" fmla="*/ 1928402 w 2314092"/>
              <a:gd name="connsiteY1" fmla="*/ 0 h 2314092"/>
              <a:gd name="connsiteX2" fmla="*/ 2314092 w 2314092"/>
              <a:gd name="connsiteY2" fmla="*/ 385690 h 2314092"/>
              <a:gd name="connsiteX3" fmla="*/ 2314092 w 2314092"/>
              <a:gd name="connsiteY3" fmla="*/ 1928402 h 2314092"/>
              <a:gd name="connsiteX4" fmla="*/ 1928402 w 2314092"/>
              <a:gd name="connsiteY4" fmla="*/ 2314092 h 2314092"/>
              <a:gd name="connsiteX5" fmla="*/ 385690 w 2314092"/>
              <a:gd name="connsiteY5" fmla="*/ 2314092 h 2314092"/>
              <a:gd name="connsiteX6" fmla="*/ 0 w 2314092"/>
              <a:gd name="connsiteY6" fmla="*/ 1928402 h 2314092"/>
              <a:gd name="connsiteX7" fmla="*/ 0 w 2314092"/>
              <a:gd name="connsiteY7" fmla="*/ 385690 h 2314092"/>
              <a:gd name="connsiteX8" fmla="*/ 385690 w 2314092"/>
              <a:gd name="connsiteY8" fmla="*/ 0 h 231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4092" h="2314092">
                <a:moveTo>
                  <a:pt x="385690" y="0"/>
                </a:moveTo>
                <a:lnTo>
                  <a:pt x="1928402" y="0"/>
                </a:lnTo>
                <a:cubicBezTo>
                  <a:pt x="2141413" y="0"/>
                  <a:pt x="2314092" y="172679"/>
                  <a:pt x="2314092" y="385690"/>
                </a:cubicBezTo>
                <a:lnTo>
                  <a:pt x="2314092" y="1928402"/>
                </a:lnTo>
                <a:cubicBezTo>
                  <a:pt x="2314092" y="2141413"/>
                  <a:pt x="2141413" y="2314092"/>
                  <a:pt x="1928402" y="2314092"/>
                </a:cubicBezTo>
                <a:lnTo>
                  <a:pt x="385690" y="2314092"/>
                </a:lnTo>
                <a:cubicBezTo>
                  <a:pt x="172679" y="2314092"/>
                  <a:pt x="0" y="2141413"/>
                  <a:pt x="0" y="1928402"/>
                </a:cubicBezTo>
                <a:lnTo>
                  <a:pt x="0" y="385690"/>
                </a:lnTo>
                <a:cubicBezTo>
                  <a:pt x="0" y="172679"/>
                  <a:pt x="172679" y="0"/>
                  <a:pt x="385690" y="0"/>
                </a:cubicBezTo>
                <a:close/>
              </a:path>
            </a:pathLst>
          </a:custGeom>
        </p:spPr>
        <p:txBody>
          <a:bodyPr wrap="square">
            <a:noAutofit/>
          </a:bodyPr>
          <a:lstStyle/>
          <a:p>
            <a:endParaRPr lang="en-ID"/>
          </a:p>
        </p:txBody>
      </p:sp>
      <p:sp>
        <p:nvSpPr>
          <p:cNvPr id="18" name="Picture Placeholder 17">
            <a:extLst>
              <a:ext uri="{FF2B5EF4-FFF2-40B4-BE49-F238E27FC236}">
                <a16:creationId xmlns:a16="http://schemas.microsoft.com/office/drawing/2014/main" id="{88CBC80C-4690-2696-27BF-91548EF5B3BE}"/>
              </a:ext>
            </a:extLst>
          </p:cNvPr>
          <p:cNvSpPr>
            <a:spLocks noGrp="1"/>
          </p:cNvSpPr>
          <p:nvPr>
            <p:ph type="pic" sz="quarter" idx="12"/>
          </p:nvPr>
        </p:nvSpPr>
        <p:spPr>
          <a:xfrm>
            <a:off x="3641921" y="3265502"/>
            <a:ext cx="2314092" cy="2314092"/>
          </a:xfrm>
          <a:custGeom>
            <a:avLst/>
            <a:gdLst>
              <a:gd name="connsiteX0" fmla="*/ 385690 w 2314092"/>
              <a:gd name="connsiteY0" fmla="*/ 0 h 2314092"/>
              <a:gd name="connsiteX1" fmla="*/ 1928402 w 2314092"/>
              <a:gd name="connsiteY1" fmla="*/ 0 h 2314092"/>
              <a:gd name="connsiteX2" fmla="*/ 2314092 w 2314092"/>
              <a:gd name="connsiteY2" fmla="*/ 385690 h 2314092"/>
              <a:gd name="connsiteX3" fmla="*/ 2314092 w 2314092"/>
              <a:gd name="connsiteY3" fmla="*/ 1928402 h 2314092"/>
              <a:gd name="connsiteX4" fmla="*/ 1928402 w 2314092"/>
              <a:gd name="connsiteY4" fmla="*/ 2314092 h 2314092"/>
              <a:gd name="connsiteX5" fmla="*/ 385690 w 2314092"/>
              <a:gd name="connsiteY5" fmla="*/ 2314092 h 2314092"/>
              <a:gd name="connsiteX6" fmla="*/ 0 w 2314092"/>
              <a:gd name="connsiteY6" fmla="*/ 1928402 h 2314092"/>
              <a:gd name="connsiteX7" fmla="*/ 0 w 2314092"/>
              <a:gd name="connsiteY7" fmla="*/ 385690 h 2314092"/>
              <a:gd name="connsiteX8" fmla="*/ 385690 w 2314092"/>
              <a:gd name="connsiteY8" fmla="*/ 0 h 231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4092" h="2314092">
                <a:moveTo>
                  <a:pt x="385690" y="0"/>
                </a:moveTo>
                <a:lnTo>
                  <a:pt x="1928402" y="0"/>
                </a:lnTo>
                <a:cubicBezTo>
                  <a:pt x="2141413" y="0"/>
                  <a:pt x="2314092" y="172679"/>
                  <a:pt x="2314092" y="385690"/>
                </a:cubicBezTo>
                <a:lnTo>
                  <a:pt x="2314092" y="1928402"/>
                </a:lnTo>
                <a:cubicBezTo>
                  <a:pt x="2314092" y="2141413"/>
                  <a:pt x="2141413" y="2314092"/>
                  <a:pt x="1928402" y="2314092"/>
                </a:cubicBezTo>
                <a:lnTo>
                  <a:pt x="385690" y="2314092"/>
                </a:lnTo>
                <a:cubicBezTo>
                  <a:pt x="172679" y="2314092"/>
                  <a:pt x="0" y="2141413"/>
                  <a:pt x="0" y="1928402"/>
                </a:cubicBezTo>
                <a:lnTo>
                  <a:pt x="0" y="385690"/>
                </a:lnTo>
                <a:cubicBezTo>
                  <a:pt x="0" y="172679"/>
                  <a:pt x="172679" y="0"/>
                  <a:pt x="385690" y="0"/>
                </a:cubicBezTo>
                <a:close/>
              </a:path>
            </a:pathLst>
          </a:custGeom>
        </p:spPr>
        <p:txBody>
          <a:bodyPr wrap="square">
            <a:noAutofit/>
          </a:bodyPr>
          <a:lstStyle/>
          <a:p>
            <a:endParaRPr lang="en-ID"/>
          </a:p>
        </p:txBody>
      </p:sp>
    </p:spTree>
    <p:extLst>
      <p:ext uri="{BB962C8B-B14F-4D97-AF65-F5344CB8AC3E}">
        <p14:creationId xmlns:p14="http://schemas.microsoft.com/office/powerpoint/2010/main" val="2995674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7F25A40-0F6D-5291-305D-468CA179C27B}"/>
              </a:ext>
            </a:extLst>
          </p:cNvPr>
          <p:cNvSpPr>
            <a:spLocks noGrp="1"/>
          </p:cNvSpPr>
          <p:nvPr userDrawn="1">
            <p:ph type="pic" sz="quarter" idx="10"/>
          </p:nvPr>
        </p:nvSpPr>
        <p:spPr>
          <a:xfrm>
            <a:off x="829647" y="-335280"/>
            <a:ext cx="2531834" cy="3020224"/>
          </a:xfrm>
          <a:custGeom>
            <a:avLst/>
            <a:gdLst>
              <a:gd name="connsiteX0" fmla="*/ 421981 w 2531834"/>
              <a:gd name="connsiteY0" fmla="*/ 0 h 3020224"/>
              <a:gd name="connsiteX1" fmla="*/ 2109853 w 2531834"/>
              <a:gd name="connsiteY1" fmla="*/ 0 h 3020224"/>
              <a:gd name="connsiteX2" fmla="*/ 2531834 w 2531834"/>
              <a:gd name="connsiteY2" fmla="*/ 421981 h 3020224"/>
              <a:gd name="connsiteX3" fmla="*/ 2531834 w 2531834"/>
              <a:gd name="connsiteY3" fmla="*/ 2598243 h 3020224"/>
              <a:gd name="connsiteX4" fmla="*/ 2109853 w 2531834"/>
              <a:gd name="connsiteY4" fmla="*/ 3020224 h 3020224"/>
              <a:gd name="connsiteX5" fmla="*/ 421981 w 2531834"/>
              <a:gd name="connsiteY5" fmla="*/ 3020224 h 3020224"/>
              <a:gd name="connsiteX6" fmla="*/ 0 w 2531834"/>
              <a:gd name="connsiteY6" fmla="*/ 2598243 h 3020224"/>
              <a:gd name="connsiteX7" fmla="*/ 0 w 2531834"/>
              <a:gd name="connsiteY7" fmla="*/ 421981 h 3020224"/>
              <a:gd name="connsiteX8" fmla="*/ 421981 w 2531834"/>
              <a:gd name="connsiteY8" fmla="*/ 0 h 302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1834" h="3020224">
                <a:moveTo>
                  <a:pt x="421981" y="0"/>
                </a:moveTo>
                <a:lnTo>
                  <a:pt x="2109853" y="0"/>
                </a:lnTo>
                <a:cubicBezTo>
                  <a:pt x="2342907" y="0"/>
                  <a:pt x="2531834" y="188927"/>
                  <a:pt x="2531834" y="421981"/>
                </a:cubicBezTo>
                <a:lnTo>
                  <a:pt x="2531834" y="2598243"/>
                </a:lnTo>
                <a:cubicBezTo>
                  <a:pt x="2531834" y="2831297"/>
                  <a:pt x="2342907" y="3020224"/>
                  <a:pt x="2109853" y="3020224"/>
                </a:cubicBezTo>
                <a:lnTo>
                  <a:pt x="421981" y="3020224"/>
                </a:lnTo>
                <a:cubicBezTo>
                  <a:pt x="188927" y="3020224"/>
                  <a:pt x="0" y="2831297"/>
                  <a:pt x="0" y="2598243"/>
                </a:cubicBezTo>
                <a:lnTo>
                  <a:pt x="0" y="421981"/>
                </a:lnTo>
                <a:cubicBezTo>
                  <a:pt x="0" y="188927"/>
                  <a:pt x="188927" y="0"/>
                  <a:pt x="421981" y="0"/>
                </a:cubicBezTo>
                <a:close/>
              </a:path>
            </a:pathLst>
          </a:custGeom>
        </p:spPr>
        <p:txBody>
          <a:bodyPr wrap="square">
            <a:noAutofit/>
          </a:bodyPr>
          <a:lstStyle/>
          <a:p>
            <a:endParaRPr lang="en-ID"/>
          </a:p>
        </p:txBody>
      </p:sp>
      <p:sp>
        <p:nvSpPr>
          <p:cNvPr id="12" name="Picture Placeholder 11">
            <a:extLst>
              <a:ext uri="{FF2B5EF4-FFF2-40B4-BE49-F238E27FC236}">
                <a16:creationId xmlns:a16="http://schemas.microsoft.com/office/drawing/2014/main" id="{CD7C5878-4463-E6FC-FAD3-9BEC0A1D322E}"/>
              </a:ext>
            </a:extLst>
          </p:cNvPr>
          <p:cNvSpPr>
            <a:spLocks noGrp="1"/>
          </p:cNvSpPr>
          <p:nvPr userDrawn="1">
            <p:ph type="pic" sz="quarter" idx="11"/>
          </p:nvPr>
        </p:nvSpPr>
        <p:spPr>
          <a:xfrm>
            <a:off x="829647" y="2856595"/>
            <a:ext cx="2531834" cy="2531834"/>
          </a:xfrm>
          <a:custGeom>
            <a:avLst/>
            <a:gdLst>
              <a:gd name="connsiteX0" fmla="*/ 421981 w 2531834"/>
              <a:gd name="connsiteY0" fmla="*/ 0 h 2531834"/>
              <a:gd name="connsiteX1" fmla="*/ 2109853 w 2531834"/>
              <a:gd name="connsiteY1" fmla="*/ 0 h 2531834"/>
              <a:gd name="connsiteX2" fmla="*/ 2531834 w 2531834"/>
              <a:gd name="connsiteY2" fmla="*/ 421981 h 2531834"/>
              <a:gd name="connsiteX3" fmla="*/ 2531834 w 2531834"/>
              <a:gd name="connsiteY3" fmla="*/ 2109853 h 2531834"/>
              <a:gd name="connsiteX4" fmla="*/ 2109853 w 2531834"/>
              <a:gd name="connsiteY4" fmla="*/ 2531834 h 2531834"/>
              <a:gd name="connsiteX5" fmla="*/ 421981 w 2531834"/>
              <a:gd name="connsiteY5" fmla="*/ 2531834 h 2531834"/>
              <a:gd name="connsiteX6" fmla="*/ 0 w 2531834"/>
              <a:gd name="connsiteY6" fmla="*/ 2109853 h 2531834"/>
              <a:gd name="connsiteX7" fmla="*/ 0 w 2531834"/>
              <a:gd name="connsiteY7" fmla="*/ 421981 h 2531834"/>
              <a:gd name="connsiteX8" fmla="*/ 421981 w 2531834"/>
              <a:gd name="connsiteY8" fmla="*/ 0 h 253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1834" h="2531834">
                <a:moveTo>
                  <a:pt x="421981" y="0"/>
                </a:moveTo>
                <a:lnTo>
                  <a:pt x="2109853" y="0"/>
                </a:lnTo>
                <a:cubicBezTo>
                  <a:pt x="2342907" y="0"/>
                  <a:pt x="2531834" y="188927"/>
                  <a:pt x="2531834" y="421981"/>
                </a:cubicBezTo>
                <a:lnTo>
                  <a:pt x="2531834" y="2109853"/>
                </a:lnTo>
                <a:cubicBezTo>
                  <a:pt x="2531834" y="2342907"/>
                  <a:pt x="2342907" y="2531834"/>
                  <a:pt x="2109853" y="2531834"/>
                </a:cubicBezTo>
                <a:lnTo>
                  <a:pt x="421981" y="2531834"/>
                </a:lnTo>
                <a:cubicBezTo>
                  <a:pt x="188927" y="2531834"/>
                  <a:pt x="0" y="2342907"/>
                  <a:pt x="0" y="2109853"/>
                </a:cubicBezTo>
                <a:lnTo>
                  <a:pt x="0" y="421981"/>
                </a:lnTo>
                <a:cubicBezTo>
                  <a:pt x="0" y="188927"/>
                  <a:pt x="188927" y="0"/>
                  <a:pt x="421981" y="0"/>
                </a:cubicBezTo>
                <a:close/>
              </a:path>
            </a:pathLst>
          </a:custGeom>
        </p:spPr>
        <p:txBody>
          <a:bodyPr wrap="square">
            <a:noAutofit/>
          </a:bodyPr>
          <a:lstStyle/>
          <a:p>
            <a:endParaRPr lang="en-ID"/>
          </a:p>
        </p:txBody>
      </p:sp>
      <p:sp>
        <p:nvSpPr>
          <p:cNvPr id="17" name="Picture Placeholder 16">
            <a:extLst>
              <a:ext uri="{FF2B5EF4-FFF2-40B4-BE49-F238E27FC236}">
                <a16:creationId xmlns:a16="http://schemas.microsoft.com/office/drawing/2014/main" id="{AF943128-47C7-B3A2-726C-88D694228E40}"/>
              </a:ext>
            </a:extLst>
          </p:cNvPr>
          <p:cNvSpPr>
            <a:spLocks noGrp="1"/>
          </p:cNvSpPr>
          <p:nvPr>
            <p:ph type="pic" sz="quarter" idx="12"/>
          </p:nvPr>
        </p:nvSpPr>
        <p:spPr>
          <a:xfrm>
            <a:off x="3459039" y="2156594"/>
            <a:ext cx="1951160" cy="1951160"/>
          </a:xfrm>
          <a:custGeom>
            <a:avLst/>
            <a:gdLst>
              <a:gd name="connsiteX0" fmla="*/ 325200 w 1951160"/>
              <a:gd name="connsiteY0" fmla="*/ 0 h 1951160"/>
              <a:gd name="connsiteX1" fmla="*/ 1625960 w 1951160"/>
              <a:gd name="connsiteY1" fmla="*/ 0 h 1951160"/>
              <a:gd name="connsiteX2" fmla="*/ 1951160 w 1951160"/>
              <a:gd name="connsiteY2" fmla="*/ 325200 h 1951160"/>
              <a:gd name="connsiteX3" fmla="*/ 1951160 w 1951160"/>
              <a:gd name="connsiteY3" fmla="*/ 1625960 h 1951160"/>
              <a:gd name="connsiteX4" fmla="*/ 1625960 w 1951160"/>
              <a:gd name="connsiteY4" fmla="*/ 1951160 h 1951160"/>
              <a:gd name="connsiteX5" fmla="*/ 325200 w 1951160"/>
              <a:gd name="connsiteY5" fmla="*/ 1951160 h 1951160"/>
              <a:gd name="connsiteX6" fmla="*/ 0 w 1951160"/>
              <a:gd name="connsiteY6" fmla="*/ 1625960 h 1951160"/>
              <a:gd name="connsiteX7" fmla="*/ 0 w 1951160"/>
              <a:gd name="connsiteY7" fmla="*/ 325200 h 1951160"/>
              <a:gd name="connsiteX8" fmla="*/ 325200 w 1951160"/>
              <a:gd name="connsiteY8" fmla="*/ 0 h 195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1160" h="1951160">
                <a:moveTo>
                  <a:pt x="325200" y="0"/>
                </a:moveTo>
                <a:lnTo>
                  <a:pt x="1625960" y="0"/>
                </a:lnTo>
                <a:cubicBezTo>
                  <a:pt x="1805563" y="0"/>
                  <a:pt x="1951160" y="145597"/>
                  <a:pt x="1951160" y="325200"/>
                </a:cubicBezTo>
                <a:lnTo>
                  <a:pt x="1951160" y="1625960"/>
                </a:lnTo>
                <a:cubicBezTo>
                  <a:pt x="1951160" y="1805563"/>
                  <a:pt x="1805563" y="1951160"/>
                  <a:pt x="1625960" y="1951160"/>
                </a:cubicBezTo>
                <a:lnTo>
                  <a:pt x="325200" y="1951160"/>
                </a:lnTo>
                <a:cubicBezTo>
                  <a:pt x="145597" y="1951160"/>
                  <a:pt x="0" y="1805563"/>
                  <a:pt x="0" y="1625960"/>
                </a:cubicBezTo>
                <a:lnTo>
                  <a:pt x="0" y="325200"/>
                </a:lnTo>
                <a:cubicBezTo>
                  <a:pt x="0" y="145597"/>
                  <a:pt x="145597" y="0"/>
                  <a:pt x="325200" y="0"/>
                </a:cubicBezTo>
                <a:close/>
              </a:path>
            </a:pathLst>
          </a:custGeom>
        </p:spPr>
        <p:txBody>
          <a:bodyPr wrap="square">
            <a:noAutofit/>
          </a:bodyPr>
          <a:lstStyle/>
          <a:p>
            <a:endParaRPr lang="en-ID"/>
          </a:p>
        </p:txBody>
      </p:sp>
      <p:sp>
        <p:nvSpPr>
          <p:cNvPr id="16" name="Picture Placeholder 15">
            <a:extLst>
              <a:ext uri="{FF2B5EF4-FFF2-40B4-BE49-F238E27FC236}">
                <a16:creationId xmlns:a16="http://schemas.microsoft.com/office/drawing/2014/main" id="{FF5A96C0-0D48-FB0B-D446-3193F14C6E82}"/>
              </a:ext>
            </a:extLst>
          </p:cNvPr>
          <p:cNvSpPr>
            <a:spLocks noGrp="1"/>
          </p:cNvSpPr>
          <p:nvPr>
            <p:ph type="pic" sz="quarter" idx="13"/>
          </p:nvPr>
        </p:nvSpPr>
        <p:spPr>
          <a:xfrm>
            <a:off x="3459039" y="4240037"/>
            <a:ext cx="1951160" cy="1951160"/>
          </a:xfrm>
          <a:custGeom>
            <a:avLst/>
            <a:gdLst>
              <a:gd name="connsiteX0" fmla="*/ 325200 w 1951160"/>
              <a:gd name="connsiteY0" fmla="*/ 0 h 1951160"/>
              <a:gd name="connsiteX1" fmla="*/ 1625960 w 1951160"/>
              <a:gd name="connsiteY1" fmla="*/ 0 h 1951160"/>
              <a:gd name="connsiteX2" fmla="*/ 1951160 w 1951160"/>
              <a:gd name="connsiteY2" fmla="*/ 325200 h 1951160"/>
              <a:gd name="connsiteX3" fmla="*/ 1951160 w 1951160"/>
              <a:gd name="connsiteY3" fmla="*/ 1625960 h 1951160"/>
              <a:gd name="connsiteX4" fmla="*/ 1625960 w 1951160"/>
              <a:gd name="connsiteY4" fmla="*/ 1951160 h 1951160"/>
              <a:gd name="connsiteX5" fmla="*/ 325200 w 1951160"/>
              <a:gd name="connsiteY5" fmla="*/ 1951160 h 1951160"/>
              <a:gd name="connsiteX6" fmla="*/ 0 w 1951160"/>
              <a:gd name="connsiteY6" fmla="*/ 1625960 h 1951160"/>
              <a:gd name="connsiteX7" fmla="*/ 0 w 1951160"/>
              <a:gd name="connsiteY7" fmla="*/ 325200 h 1951160"/>
              <a:gd name="connsiteX8" fmla="*/ 325200 w 1951160"/>
              <a:gd name="connsiteY8" fmla="*/ 0 h 195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1160" h="1951160">
                <a:moveTo>
                  <a:pt x="325200" y="0"/>
                </a:moveTo>
                <a:lnTo>
                  <a:pt x="1625960" y="0"/>
                </a:lnTo>
                <a:cubicBezTo>
                  <a:pt x="1805563" y="0"/>
                  <a:pt x="1951160" y="145597"/>
                  <a:pt x="1951160" y="325200"/>
                </a:cubicBezTo>
                <a:lnTo>
                  <a:pt x="1951160" y="1625960"/>
                </a:lnTo>
                <a:cubicBezTo>
                  <a:pt x="1951160" y="1805563"/>
                  <a:pt x="1805563" y="1951160"/>
                  <a:pt x="1625960" y="1951160"/>
                </a:cubicBezTo>
                <a:lnTo>
                  <a:pt x="325200" y="1951160"/>
                </a:lnTo>
                <a:cubicBezTo>
                  <a:pt x="145597" y="1951160"/>
                  <a:pt x="0" y="1805563"/>
                  <a:pt x="0" y="1625960"/>
                </a:cubicBezTo>
                <a:lnTo>
                  <a:pt x="0" y="325200"/>
                </a:lnTo>
                <a:cubicBezTo>
                  <a:pt x="0" y="145597"/>
                  <a:pt x="145597" y="0"/>
                  <a:pt x="325200" y="0"/>
                </a:cubicBezTo>
                <a:close/>
              </a:path>
            </a:pathLst>
          </a:custGeom>
        </p:spPr>
        <p:txBody>
          <a:bodyPr wrap="square">
            <a:noAutofit/>
          </a:bodyPr>
          <a:lstStyle/>
          <a:p>
            <a:endParaRPr lang="en-ID"/>
          </a:p>
        </p:txBody>
      </p:sp>
    </p:spTree>
    <p:extLst>
      <p:ext uri="{BB962C8B-B14F-4D97-AF65-F5344CB8AC3E}">
        <p14:creationId xmlns:p14="http://schemas.microsoft.com/office/powerpoint/2010/main" val="2543259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E712C76-C184-3150-801A-34519BACAD25}"/>
              </a:ext>
            </a:extLst>
          </p:cNvPr>
          <p:cNvSpPr>
            <a:spLocks noGrp="1"/>
          </p:cNvSpPr>
          <p:nvPr userDrawn="1">
            <p:ph type="pic" sz="quarter" idx="10"/>
          </p:nvPr>
        </p:nvSpPr>
        <p:spPr>
          <a:xfrm>
            <a:off x="358822" y="1016024"/>
            <a:ext cx="5371559" cy="5371560"/>
          </a:xfrm>
          <a:custGeom>
            <a:avLst/>
            <a:gdLst>
              <a:gd name="connsiteX0" fmla="*/ 2680781 w 5371559"/>
              <a:gd name="connsiteY0" fmla="*/ 2881608 h 5371560"/>
              <a:gd name="connsiteX1" fmla="*/ 2910732 w 5371559"/>
              <a:gd name="connsiteY1" fmla="*/ 2976856 h 5371560"/>
              <a:gd name="connsiteX2" fmla="*/ 3830508 w 5371559"/>
              <a:gd name="connsiteY2" fmla="*/ 3896633 h 5371560"/>
              <a:gd name="connsiteX3" fmla="*/ 3830508 w 5371559"/>
              <a:gd name="connsiteY3" fmla="*/ 4356534 h 5371560"/>
              <a:gd name="connsiteX4" fmla="*/ 2910732 w 5371559"/>
              <a:gd name="connsiteY4" fmla="*/ 5276312 h 5371560"/>
              <a:gd name="connsiteX5" fmla="*/ 2450829 w 5371559"/>
              <a:gd name="connsiteY5" fmla="*/ 5276312 h 5371560"/>
              <a:gd name="connsiteX6" fmla="*/ 1531054 w 5371559"/>
              <a:gd name="connsiteY6" fmla="*/ 4356535 h 5371560"/>
              <a:gd name="connsiteX7" fmla="*/ 1531053 w 5371559"/>
              <a:gd name="connsiteY7" fmla="*/ 3896633 h 5371560"/>
              <a:gd name="connsiteX8" fmla="*/ 2450829 w 5371559"/>
              <a:gd name="connsiteY8" fmla="*/ 2976857 h 5371560"/>
              <a:gd name="connsiteX9" fmla="*/ 2680781 w 5371559"/>
              <a:gd name="connsiteY9" fmla="*/ 2881608 h 5371560"/>
              <a:gd name="connsiteX10" fmla="*/ 1244976 w 5371559"/>
              <a:gd name="connsiteY10" fmla="*/ 1445803 h 5371560"/>
              <a:gd name="connsiteX11" fmla="*/ 1474927 w 5371559"/>
              <a:gd name="connsiteY11" fmla="*/ 1541051 h 5371560"/>
              <a:gd name="connsiteX12" fmla="*/ 2394703 w 5371559"/>
              <a:gd name="connsiteY12" fmla="*/ 2460828 h 5371560"/>
              <a:gd name="connsiteX13" fmla="*/ 2394703 w 5371559"/>
              <a:gd name="connsiteY13" fmla="*/ 2920730 h 5371560"/>
              <a:gd name="connsiteX14" fmla="*/ 1474927 w 5371559"/>
              <a:gd name="connsiteY14" fmla="*/ 3840507 h 5371560"/>
              <a:gd name="connsiteX15" fmla="*/ 1015025 w 5371559"/>
              <a:gd name="connsiteY15" fmla="*/ 3840506 h 5371560"/>
              <a:gd name="connsiteX16" fmla="*/ 95248 w 5371559"/>
              <a:gd name="connsiteY16" fmla="*/ 2920730 h 5371560"/>
              <a:gd name="connsiteX17" fmla="*/ 95249 w 5371559"/>
              <a:gd name="connsiteY17" fmla="*/ 2460828 h 5371560"/>
              <a:gd name="connsiteX18" fmla="*/ 1015025 w 5371559"/>
              <a:gd name="connsiteY18" fmla="*/ 1541051 h 5371560"/>
              <a:gd name="connsiteX19" fmla="*/ 1244976 w 5371559"/>
              <a:gd name="connsiteY19" fmla="*/ 1445803 h 5371560"/>
              <a:gd name="connsiteX20" fmla="*/ 4126583 w 5371559"/>
              <a:gd name="connsiteY20" fmla="*/ 1435805 h 5371560"/>
              <a:gd name="connsiteX21" fmla="*/ 4356534 w 5371559"/>
              <a:gd name="connsiteY21" fmla="*/ 1531054 h 5371560"/>
              <a:gd name="connsiteX22" fmla="*/ 5276310 w 5371559"/>
              <a:gd name="connsiteY22" fmla="*/ 2450830 h 5371560"/>
              <a:gd name="connsiteX23" fmla="*/ 5276310 w 5371559"/>
              <a:gd name="connsiteY23" fmla="*/ 2910732 h 5371560"/>
              <a:gd name="connsiteX24" fmla="*/ 4356534 w 5371559"/>
              <a:gd name="connsiteY24" fmla="*/ 3830508 h 5371560"/>
              <a:gd name="connsiteX25" fmla="*/ 3896632 w 5371559"/>
              <a:gd name="connsiteY25" fmla="*/ 3830508 h 5371560"/>
              <a:gd name="connsiteX26" fmla="*/ 2976855 w 5371559"/>
              <a:gd name="connsiteY26" fmla="*/ 2910732 h 5371560"/>
              <a:gd name="connsiteX27" fmla="*/ 2976855 w 5371559"/>
              <a:gd name="connsiteY27" fmla="*/ 2450830 h 5371560"/>
              <a:gd name="connsiteX28" fmla="*/ 3896632 w 5371559"/>
              <a:gd name="connsiteY28" fmla="*/ 1531054 h 5371560"/>
              <a:gd name="connsiteX29" fmla="*/ 4126583 w 5371559"/>
              <a:gd name="connsiteY29" fmla="*/ 1435805 h 5371560"/>
              <a:gd name="connsiteX30" fmla="*/ 2690778 w 5371559"/>
              <a:gd name="connsiteY30" fmla="*/ 0 h 5371560"/>
              <a:gd name="connsiteX31" fmla="*/ 2920729 w 5371559"/>
              <a:gd name="connsiteY31" fmla="*/ 95248 h 5371560"/>
              <a:gd name="connsiteX32" fmla="*/ 3840505 w 5371559"/>
              <a:gd name="connsiteY32" fmla="*/ 1015025 h 5371560"/>
              <a:gd name="connsiteX33" fmla="*/ 3840505 w 5371559"/>
              <a:gd name="connsiteY33" fmla="*/ 1474927 h 5371560"/>
              <a:gd name="connsiteX34" fmla="*/ 2920729 w 5371559"/>
              <a:gd name="connsiteY34" fmla="*/ 2394703 h 5371560"/>
              <a:gd name="connsiteX35" fmla="*/ 2460826 w 5371559"/>
              <a:gd name="connsiteY35" fmla="*/ 2394703 h 5371560"/>
              <a:gd name="connsiteX36" fmla="*/ 1541050 w 5371559"/>
              <a:gd name="connsiteY36" fmla="*/ 1474927 h 5371560"/>
              <a:gd name="connsiteX37" fmla="*/ 1541051 w 5371559"/>
              <a:gd name="connsiteY37" fmla="*/ 1015025 h 5371560"/>
              <a:gd name="connsiteX38" fmla="*/ 2460826 w 5371559"/>
              <a:gd name="connsiteY38" fmla="*/ 95248 h 5371560"/>
              <a:gd name="connsiteX39" fmla="*/ 2690778 w 5371559"/>
              <a:gd name="connsiteY39" fmla="*/ 0 h 537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71559" h="5371560">
                <a:moveTo>
                  <a:pt x="2680781" y="2881608"/>
                </a:moveTo>
                <a:cubicBezTo>
                  <a:pt x="2764006" y="2881608"/>
                  <a:pt x="2847233" y="2913357"/>
                  <a:pt x="2910732" y="2976856"/>
                </a:cubicBezTo>
                <a:lnTo>
                  <a:pt x="3830508" y="3896633"/>
                </a:lnTo>
                <a:cubicBezTo>
                  <a:pt x="3957507" y="4023631"/>
                  <a:pt x="3957507" y="4229536"/>
                  <a:pt x="3830508" y="4356534"/>
                </a:cubicBezTo>
                <a:lnTo>
                  <a:pt x="2910732" y="5276312"/>
                </a:lnTo>
                <a:cubicBezTo>
                  <a:pt x="2783733" y="5403310"/>
                  <a:pt x="2577828" y="5403310"/>
                  <a:pt x="2450829" y="5276312"/>
                </a:cubicBezTo>
                <a:lnTo>
                  <a:pt x="1531054" y="4356535"/>
                </a:lnTo>
                <a:cubicBezTo>
                  <a:pt x="1404055" y="4229536"/>
                  <a:pt x="1404055" y="4023632"/>
                  <a:pt x="1531053" y="3896633"/>
                </a:cubicBezTo>
                <a:lnTo>
                  <a:pt x="2450829" y="2976857"/>
                </a:lnTo>
                <a:cubicBezTo>
                  <a:pt x="2514329" y="2913357"/>
                  <a:pt x="2597555" y="2881608"/>
                  <a:pt x="2680781" y="2881608"/>
                </a:cubicBezTo>
                <a:close/>
                <a:moveTo>
                  <a:pt x="1244976" y="1445803"/>
                </a:moveTo>
                <a:cubicBezTo>
                  <a:pt x="1328201" y="1445803"/>
                  <a:pt x="1411428" y="1477552"/>
                  <a:pt x="1474927" y="1541051"/>
                </a:cubicBezTo>
                <a:lnTo>
                  <a:pt x="2394703" y="2460828"/>
                </a:lnTo>
                <a:cubicBezTo>
                  <a:pt x="2521702" y="2587826"/>
                  <a:pt x="2521701" y="2793732"/>
                  <a:pt x="2394703" y="2920730"/>
                </a:cubicBezTo>
                <a:lnTo>
                  <a:pt x="1474927" y="3840507"/>
                </a:lnTo>
                <a:cubicBezTo>
                  <a:pt x="1347928" y="3967505"/>
                  <a:pt x="1142023" y="3967505"/>
                  <a:pt x="1015025" y="3840506"/>
                </a:cubicBezTo>
                <a:lnTo>
                  <a:pt x="95248" y="2920730"/>
                </a:lnTo>
                <a:cubicBezTo>
                  <a:pt x="-31750" y="2793732"/>
                  <a:pt x="-31750" y="2587826"/>
                  <a:pt x="95249" y="2460828"/>
                </a:cubicBezTo>
                <a:lnTo>
                  <a:pt x="1015025" y="1541051"/>
                </a:lnTo>
                <a:cubicBezTo>
                  <a:pt x="1078524" y="1477552"/>
                  <a:pt x="1161750" y="1445803"/>
                  <a:pt x="1244976" y="1445803"/>
                </a:cubicBezTo>
                <a:close/>
                <a:moveTo>
                  <a:pt x="4126583" y="1435805"/>
                </a:moveTo>
                <a:cubicBezTo>
                  <a:pt x="4209809" y="1435805"/>
                  <a:pt x="4293034" y="1467554"/>
                  <a:pt x="4356534" y="1531054"/>
                </a:cubicBezTo>
                <a:lnTo>
                  <a:pt x="5276310" y="2450830"/>
                </a:lnTo>
                <a:cubicBezTo>
                  <a:pt x="5403309" y="2577828"/>
                  <a:pt x="5403309" y="2783734"/>
                  <a:pt x="5276310" y="2910732"/>
                </a:cubicBezTo>
                <a:lnTo>
                  <a:pt x="4356534" y="3830508"/>
                </a:lnTo>
                <a:cubicBezTo>
                  <a:pt x="4229535" y="3957507"/>
                  <a:pt x="4023630" y="3957507"/>
                  <a:pt x="3896632" y="3830508"/>
                </a:cubicBezTo>
                <a:lnTo>
                  <a:pt x="2976855" y="2910732"/>
                </a:lnTo>
                <a:cubicBezTo>
                  <a:pt x="2849857" y="2783734"/>
                  <a:pt x="2849857" y="2577828"/>
                  <a:pt x="2976855" y="2450830"/>
                </a:cubicBezTo>
                <a:lnTo>
                  <a:pt x="3896632" y="1531054"/>
                </a:lnTo>
                <a:cubicBezTo>
                  <a:pt x="3960131" y="1467554"/>
                  <a:pt x="4043356" y="1435805"/>
                  <a:pt x="4126583" y="1435805"/>
                </a:cubicBezTo>
                <a:close/>
                <a:moveTo>
                  <a:pt x="2690778" y="0"/>
                </a:moveTo>
                <a:cubicBezTo>
                  <a:pt x="2774004" y="0"/>
                  <a:pt x="2857230" y="31749"/>
                  <a:pt x="2920729" y="95248"/>
                </a:cubicBezTo>
                <a:lnTo>
                  <a:pt x="3840505" y="1015025"/>
                </a:lnTo>
                <a:cubicBezTo>
                  <a:pt x="3967504" y="1142023"/>
                  <a:pt x="3967504" y="1347928"/>
                  <a:pt x="3840505" y="1474927"/>
                </a:cubicBezTo>
                <a:lnTo>
                  <a:pt x="2920729" y="2394703"/>
                </a:lnTo>
                <a:cubicBezTo>
                  <a:pt x="2793730" y="2521702"/>
                  <a:pt x="2587825" y="2521702"/>
                  <a:pt x="2460826" y="2394703"/>
                </a:cubicBezTo>
                <a:lnTo>
                  <a:pt x="1541050" y="1474927"/>
                </a:lnTo>
                <a:cubicBezTo>
                  <a:pt x="1414052" y="1347928"/>
                  <a:pt x="1414052" y="1142023"/>
                  <a:pt x="1541051" y="1015025"/>
                </a:cubicBezTo>
                <a:lnTo>
                  <a:pt x="2460826" y="95248"/>
                </a:lnTo>
                <a:cubicBezTo>
                  <a:pt x="2524325" y="31749"/>
                  <a:pt x="2607551" y="0"/>
                  <a:pt x="2690778" y="0"/>
                </a:cubicBezTo>
                <a:close/>
              </a:path>
            </a:pathLst>
          </a:custGeom>
        </p:spPr>
        <p:txBody>
          <a:bodyPr wrap="square">
            <a:noAutofit/>
          </a:bodyPr>
          <a:lstStyle/>
          <a:p>
            <a:endParaRPr lang="en-ID"/>
          </a:p>
        </p:txBody>
      </p:sp>
    </p:spTree>
    <p:extLst>
      <p:ext uri="{BB962C8B-B14F-4D97-AF65-F5344CB8AC3E}">
        <p14:creationId xmlns:p14="http://schemas.microsoft.com/office/powerpoint/2010/main" val="1421396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13312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12.xml"/><Relationship Id="rId5" Type="http://schemas.openxmlformats.org/officeDocument/2006/relationships/image" Target="../media/image23.jpg"/><Relationship Id="rId4" Type="http://schemas.openxmlformats.org/officeDocument/2006/relationships/image" Target="../media/image22.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B7F6990E-995E-EDD3-2C0F-3AFE099D1419}"/>
              </a:ext>
            </a:extLst>
          </p:cNvPr>
          <p:cNvSpPr/>
          <p:nvPr/>
        </p:nvSpPr>
        <p:spPr>
          <a:xfrm>
            <a:off x="0" y="100853"/>
            <a:ext cx="12192000" cy="4842801"/>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gradFill>
            <a:gsLst>
              <a:gs pos="100000">
                <a:schemeClr val="tx1">
                  <a:alpha val="80000"/>
                </a:schemeClr>
              </a:gs>
              <a:gs pos="0">
                <a:schemeClr val="tx1">
                  <a:alpha val="55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Freeform: Shape 35">
            <a:extLst>
              <a:ext uri="{FF2B5EF4-FFF2-40B4-BE49-F238E27FC236}">
                <a16:creationId xmlns:a16="http://schemas.microsoft.com/office/drawing/2014/main" id="{9E2D6166-D784-9C1B-A480-8CB9F49D6985}"/>
              </a:ext>
            </a:extLst>
          </p:cNvPr>
          <p:cNvSpPr/>
          <p:nvPr/>
        </p:nvSpPr>
        <p:spPr>
          <a:xfrm>
            <a:off x="-68424" y="4610098"/>
            <a:ext cx="12192000" cy="2015199"/>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solidFill>
            <a:schemeClr val="tx1">
              <a:alpha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Rounded Corners 5">
            <a:extLst>
              <a:ext uri="{FF2B5EF4-FFF2-40B4-BE49-F238E27FC236}">
                <a16:creationId xmlns:a16="http://schemas.microsoft.com/office/drawing/2014/main" id="{564E6534-D522-6712-9017-540D2ABBE23A}"/>
              </a:ext>
            </a:extLst>
          </p:cNvPr>
          <p:cNvSpPr/>
          <p:nvPr/>
        </p:nvSpPr>
        <p:spPr>
          <a:xfrm rot="18900000">
            <a:off x="10058124" y="2399175"/>
            <a:ext cx="1367821" cy="1367821"/>
          </a:xfrm>
          <a:prstGeom prst="roundRect">
            <a:avLst/>
          </a:prstGeom>
          <a:gradFill flip="none" rotWithShape="1">
            <a:gsLst>
              <a:gs pos="100000">
                <a:schemeClr val="accent1">
                  <a:lumMod val="75000"/>
                  <a:alpha val="0"/>
                </a:schemeClr>
              </a:gs>
              <a:gs pos="0">
                <a:schemeClr val="accent1">
                  <a:alpha val="35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ACEADD38-34FC-5391-D3BC-6651298AD0E2}"/>
              </a:ext>
            </a:extLst>
          </p:cNvPr>
          <p:cNvSpPr/>
          <p:nvPr/>
        </p:nvSpPr>
        <p:spPr>
          <a:xfrm rot="18900000">
            <a:off x="8644475" y="1313732"/>
            <a:ext cx="1367821" cy="1367821"/>
          </a:xfrm>
          <a:prstGeom prst="roundRect">
            <a:avLst/>
          </a:prstGeom>
          <a:gradFill flip="none" rotWithShape="1">
            <a:gsLst>
              <a:gs pos="100000">
                <a:schemeClr val="accent1">
                  <a:lumMod val="75000"/>
                  <a:alpha val="0"/>
                </a:schemeClr>
              </a:gs>
              <a:gs pos="0">
                <a:schemeClr val="accent1">
                  <a:alpha val="35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Rounded Corners 8">
            <a:extLst>
              <a:ext uri="{FF2B5EF4-FFF2-40B4-BE49-F238E27FC236}">
                <a16:creationId xmlns:a16="http://schemas.microsoft.com/office/drawing/2014/main" id="{076AC607-EA75-8485-BE77-AF9829B2CC1E}"/>
              </a:ext>
            </a:extLst>
          </p:cNvPr>
          <p:cNvSpPr/>
          <p:nvPr/>
        </p:nvSpPr>
        <p:spPr>
          <a:xfrm rot="18900000">
            <a:off x="8644475" y="3417339"/>
            <a:ext cx="1367821" cy="1367821"/>
          </a:xfrm>
          <a:prstGeom prst="roundRect">
            <a:avLst/>
          </a:prstGeom>
          <a:gradFill flip="none" rotWithShape="1">
            <a:gsLst>
              <a:gs pos="100000">
                <a:schemeClr val="accent1">
                  <a:lumMod val="75000"/>
                  <a:alpha val="0"/>
                </a:schemeClr>
              </a:gs>
              <a:gs pos="0">
                <a:schemeClr val="accent1">
                  <a:alpha val="35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Rectangle: Rounded Corners 17">
            <a:extLst>
              <a:ext uri="{FF2B5EF4-FFF2-40B4-BE49-F238E27FC236}">
                <a16:creationId xmlns:a16="http://schemas.microsoft.com/office/drawing/2014/main" id="{13787F6E-94CD-4AF1-13F1-DC46ED8728AA}"/>
              </a:ext>
            </a:extLst>
          </p:cNvPr>
          <p:cNvSpPr/>
          <p:nvPr/>
        </p:nvSpPr>
        <p:spPr>
          <a:xfrm rot="18900000">
            <a:off x="-1318201" y="1742383"/>
            <a:ext cx="2714896" cy="2714896"/>
          </a:xfrm>
          <a:prstGeom prst="roundRect">
            <a:avLst/>
          </a:prstGeom>
          <a:gradFill flip="none" rotWithShape="1">
            <a:gsLst>
              <a:gs pos="98000">
                <a:schemeClr val="accent1">
                  <a:lumMod val="75000"/>
                  <a:alpha val="0"/>
                </a:schemeClr>
              </a:gs>
              <a:gs pos="0">
                <a:schemeClr val="accent1">
                  <a:alpha val="20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668E3426-CDFD-A981-FF10-26F5138F2941}"/>
              </a:ext>
            </a:extLst>
          </p:cNvPr>
          <p:cNvSpPr txBox="1"/>
          <p:nvPr/>
        </p:nvSpPr>
        <p:spPr>
          <a:xfrm>
            <a:off x="1313640" y="6011631"/>
            <a:ext cx="664203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i="0" u="none" strike="noStrike" kern="1200" cap="none" spc="600" normalizeH="0" baseline="0" noProof="0" dirty="0">
                <a:ln>
                  <a:noFill/>
                </a:ln>
                <a:solidFill>
                  <a:schemeClr val="bg1"/>
                </a:solidFill>
                <a:effectLst/>
                <a:uLnTx/>
                <a:uFillTx/>
                <a:latin typeface="Fira Sans"/>
                <a:ea typeface="+mn-ea"/>
                <a:cs typeface="+mn-cs"/>
              </a:rPr>
              <a:t>By: </a:t>
            </a:r>
            <a:r>
              <a:rPr kumimoji="0" lang="en-US" b="1" i="0" u="none" strike="noStrike" kern="1200" cap="none" spc="600" normalizeH="0" baseline="0" noProof="0" dirty="0">
                <a:ln>
                  <a:noFill/>
                </a:ln>
                <a:solidFill>
                  <a:schemeClr val="bg1"/>
                </a:solidFill>
                <a:effectLst/>
                <a:uLnTx/>
                <a:uFillTx/>
                <a:latin typeface="Fira Sans"/>
                <a:ea typeface="+mn-ea"/>
                <a:cs typeface="+mn-cs"/>
              </a:rPr>
              <a:t>Isa Abdulla</a:t>
            </a:r>
            <a:endParaRPr kumimoji="0" lang="en-ID" b="1" i="0" u="none" strike="noStrike" kern="1200" cap="none" spc="600" normalizeH="0" baseline="0" noProof="0" dirty="0">
              <a:ln>
                <a:noFill/>
              </a:ln>
              <a:solidFill>
                <a:schemeClr val="bg1"/>
              </a:solidFill>
              <a:effectLst/>
              <a:uLnTx/>
              <a:uFillTx/>
              <a:latin typeface="Fira Sans"/>
              <a:ea typeface="+mn-ea"/>
              <a:cs typeface="+mn-cs"/>
            </a:endParaRPr>
          </a:p>
        </p:txBody>
      </p:sp>
      <p:sp>
        <p:nvSpPr>
          <p:cNvPr id="15" name="TextBox 14">
            <a:extLst>
              <a:ext uri="{FF2B5EF4-FFF2-40B4-BE49-F238E27FC236}">
                <a16:creationId xmlns:a16="http://schemas.microsoft.com/office/drawing/2014/main" id="{D6DECE42-4781-B115-4B9B-BE00E7D796AC}"/>
              </a:ext>
            </a:extLst>
          </p:cNvPr>
          <p:cNvSpPr txBox="1"/>
          <p:nvPr/>
        </p:nvSpPr>
        <p:spPr>
          <a:xfrm>
            <a:off x="1168157" y="1502826"/>
            <a:ext cx="8036858" cy="3416320"/>
          </a:xfrm>
          <a:prstGeom prst="rect">
            <a:avLst/>
          </a:prstGeom>
          <a:noFill/>
        </p:spPr>
        <p:txBody>
          <a:bodyPr wrap="square">
            <a:spAutoFit/>
          </a:bodyPr>
          <a:lstStyle/>
          <a:p>
            <a:pPr lvl="0">
              <a:defRPr/>
            </a:pPr>
            <a:r>
              <a:rPr lang="en-US" sz="7200" b="1" dirty="0">
                <a:solidFill>
                  <a:schemeClr val="accent1"/>
                </a:solidFill>
              </a:rPr>
              <a:t>From People Data </a:t>
            </a:r>
            <a:r>
              <a:rPr lang="en-US" sz="7200" dirty="0">
                <a:solidFill>
                  <a:schemeClr val="bg1"/>
                </a:solidFill>
              </a:rPr>
              <a:t>to Performance Insights</a:t>
            </a:r>
            <a:endParaRPr kumimoji="0" lang="en-ID" sz="7200" b="1" i="0" u="none" strike="noStrike" kern="1200" cap="none" spc="0" normalizeH="0" baseline="0" noProof="0" dirty="0">
              <a:ln>
                <a:noFill/>
              </a:ln>
              <a:solidFill>
                <a:schemeClr val="bg1"/>
              </a:solidFill>
              <a:effectLst/>
              <a:uLnTx/>
              <a:uFillTx/>
              <a:latin typeface="Fira Sans"/>
              <a:ea typeface="+mn-ea"/>
              <a:cs typeface="+mn-cs"/>
            </a:endParaRPr>
          </a:p>
        </p:txBody>
      </p:sp>
    </p:spTree>
    <p:extLst>
      <p:ext uri="{BB962C8B-B14F-4D97-AF65-F5344CB8AC3E}">
        <p14:creationId xmlns:p14="http://schemas.microsoft.com/office/powerpoint/2010/main" val="500045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51">
            <a:extLst>
              <a:ext uri="{FF2B5EF4-FFF2-40B4-BE49-F238E27FC236}">
                <a16:creationId xmlns:a16="http://schemas.microsoft.com/office/drawing/2014/main" id="{B6FE7C1F-89DD-5E04-9C54-72348EB1282C}"/>
              </a:ext>
            </a:extLst>
          </p:cNvPr>
          <p:cNvSpPr/>
          <p:nvPr/>
        </p:nvSpPr>
        <p:spPr>
          <a:xfrm>
            <a:off x="0" y="4968505"/>
            <a:ext cx="12192000" cy="1889494"/>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gradFill>
            <a:gsLst>
              <a:gs pos="100000">
                <a:schemeClr val="tx1">
                  <a:alpha val="90000"/>
                </a:schemeClr>
              </a:gs>
              <a:gs pos="0">
                <a:schemeClr val="tx1">
                  <a:alpha val="70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6C121C89-9F25-18E9-ABFB-9B3EEEA43231}"/>
              </a:ext>
            </a:extLst>
          </p:cNvPr>
          <p:cNvSpPr txBox="1"/>
          <p:nvPr/>
        </p:nvSpPr>
        <p:spPr>
          <a:xfrm>
            <a:off x="1376649" y="5590086"/>
            <a:ext cx="9438702" cy="646331"/>
          </a:xfrm>
          <a:prstGeom prst="rect">
            <a:avLst/>
          </a:prstGeom>
          <a:noFill/>
        </p:spPr>
        <p:txBody>
          <a:bodyPr wrap="square" rtlCol="0">
            <a:spAutoFit/>
          </a:bodyPr>
          <a:lstStyle/>
          <a:p>
            <a:pPr algn="ctr"/>
            <a:r>
              <a:rPr lang="en-US" sz="3600" b="1" dirty="0">
                <a:solidFill>
                  <a:schemeClr val="bg1"/>
                </a:solidFill>
                <a:latin typeface="+mj-lt"/>
              </a:rPr>
              <a:t>KPI Success by Training Score Category</a:t>
            </a:r>
          </a:p>
        </p:txBody>
      </p:sp>
      <p:graphicFrame>
        <p:nvGraphicFramePr>
          <p:cNvPr id="10" name="Content Placeholder 3">
            <a:extLst>
              <a:ext uri="{FF2B5EF4-FFF2-40B4-BE49-F238E27FC236}">
                <a16:creationId xmlns:a16="http://schemas.microsoft.com/office/drawing/2014/main" id="{5104CAC9-95A0-379B-785C-6A44FB15BEDC}"/>
              </a:ext>
            </a:extLst>
          </p:cNvPr>
          <p:cNvGraphicFramePr>
            <a:graphicFrameLocks/>
          </p:cNvGraphicFramePr>
          <p:nvPr>
            <p:extLst>
              <p:ext uri="{D42A27DB-BD31-4B8C-83A1-F6EECF244321}">
                <p14:modId xmlns:p14="http://schemas.microsoft.com/office/powerpoint/2010/main" val="1339554921"/>
              </p:ext>
            </p:extLst>
          </p:nvPr>
        </p:nvGraphicFramePr>
        <p:xfrm>
          <a:off x="1066800" y="621583"/>
          <a:ext cx="10058400" cy="4051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34979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220F1-FF7F-6C3A-48FE-3100990782E0}"/>
            </a:ext>
          </a:extLst>
        </p:cNvPr>
        <p:cNvGrpSpPr/>
        <p:nvPr/>
      </p:nvGrpSpPr>
      <p:grpSpPr>
        <a:xfrm>
          <a:off x="0" y="0"/>
          <a:ext cx="0" cy="0"/>
          <a:chOff x="0" y="0"/>
          <a:chExt cx="0" cy="0"/>
        </a:xfrm>
      </p:grpSpPr>
      <p:sp>
        <p:nvSpPr>
          <p:cNvPr id="3" name="Freeform: Shape 51">
            <a:extLst>
              <a:ext uri="{FF2B5EF4-FFF2-40B4-BE49-F238E27FC236}">
                <a16:creationId xmlns:a16="http://schemas.microsoft.com/office/drawing/2014/main" id="{00AEB048-BA1D-3EF6-43D4-C75EBBA139B3}"/>
              </a:ext>
            </a:extLst>
          </p:cNvPr>
          <p:cNvSpPr/>
          <p:nvPr/>
        </p:nvSpPr>
        <p:spPr>
          <a:xfrm>
            <a:off x="0" y="4968505"/>
            <a:ext cx="12192000" cy="1889494"/>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gradFill>
            <a:gsLst>
              <a:gs pos="100000">
                <a:schemeClr val="tx1">
                  <a:alpha val="90000"/>
                </a:schemeClr>
              </a:gs>
              <a:gs pos="0">
                <a:schemeClr val="tx1">
                  <a:alpha val="70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2A857C97-6820-E935-5C52-6122BB0A2468}"/>
              </a:ext>
            </a:extLst>
          </p:cNvPr>
          <p:cNvSpPr txBox="1"/>
          <p:nvPr/>
        </p:nvSpPr>
        <p:spPr>
          <a:xfrm>
            <a:off x="857658" y="5590086"/>
            <a:ext cx="10476684" cy="646331"/>
          </a:xfrm>
          <a:prstGeom prst="rect">
            <a:avLst/>
          </a:prstGeom>
          <a:noFill/>
        </p:spPr>
        <p:txBody>
          <a:bodyPr wrap="square" rtlCol="0">
            <a:spAutoFit/>
          </a:bodyPr>
          <a:lstStyle/>
          <a:p>
            <a:pPr algn="ctr"/>
            <a:r>
              <a:rPr lang="en-US" sz="3600" b="1" dirty="0">
                <a:solidFill>
                  <a:schemeClr val="bg1"/>
                </a:solidFill>
                <a:latin typeface="+mj-lt"/>
              </a:rPr>
              <a:t>KPI Success by Number of Trainings Taken</a:t>
            </a:r>
          </a:p>
        </p:txBody>
      </p:sp>
      <p:sp>
        <p:nvSpPr>
          <p:cNvPr id="2" name="Title 1">
            <a:extLst>
              <a:ext uri="{FF2B5EF4-FFF2-40B4-BE49-F238E27FC236}">
                <a16:creationId xmlns:a16="http://schemas.microsoft.com/office/drawing/2014/main" id="{DE81461B-0A81-D5AA-5CEB-2DDE9A46F0C9}"/>
              </a:ext>
            </a:extLst>
          </p:cNvPr>
          <p:cNvSpPr txBox="1">
            <a:spLocks/>
          </p:cNvSpPr>
          <p:nvPr/>
        </p:nvSpPr>
        <p:spPr>
          <a:xfrm>
            <a:off x="-1876552" y="7627030"/>
            <a:ext cx="10058400" cy="160934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KPI Success % by Number of Trainings Taken</a:t>
            </a:r>
            <a:endParaRPr lang="en-US" dirty="0"/>
          </a:p>
        </p:txBody>
      </p:sp>
      <p:pic>
        <p:nvPicPr>
          <p:cNvPr id="5" name="Picture 4">
            <a:extLst>
              <a:ext uri="{FF2B5EF4-FFF2-40B4-BE49-F238E27FC236}">
                <a16:creationId xmlns:a16="http://schemas.microsoft.com/office/drawing/2014/main" id="{DF8CA84E-446D-5A1C-37B3-B5AF4589EA7D}"/>
              </a:ext>
            </a:extLst>
          </p:cNvPr>
          <p:cNvPicPr>
            <a:picLocks noChangeAspect="1"/>
          </p:cNvPicPr>
          <p:nvPr/>
        </p:nvPicPr>
        <p:blipFill>
          <a:blip r:embed="rId2"/>
          <a:stretch>
            <a:fillRect/>
          </a:stretch>
        </p:blipFill>
        <p:spPr>
          <a:xfrm>
            <a:off x="857658" y="621583"/>
            <a:ext cx="10476684" cy="3753374"/>
          </a:xfrm>
          <a:prstGeom prst="rect">
            <a:avLst/>
          </a:prstGeom>
        </p:spPr>
      </p:pic>
    </p:spTree>
    <p:extLst>
      <p:ext uri="{BB962C8B-B14F-4D97-AF65-F5344CB8AC3E}">
        <p14:creationId xmlns:p14="http://schemas.microsoft.com/office/powerpoint/2010/main" val="1885115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D6CCF-1E8E-DCB2-B27B-CE16C004B1A8}"/>
            </a:ext>
          </a:extLst>
        </p:cNvPr>
        <p:cNvGrpSpPr/>
        <p:nvPr/>
      </p:nvGrpSpPr>
      <p:grpSpPr>
        <a:xfrm>
          <a:off x="0" y="0"/>
          <a:ext cx="0" cy="0"/>
          <a:chOff x="0" y="0"/>
          <a:chExt cx="0" cy="0"/>
        </a:xfrm>
      </p:grpSpPr>
      <p:sp>
        <p:nvSpPr>
          <p:cNvPr id="3" name="Freeform: Shape 51">
            <a:extLst>
              <a:ext uri="{FF2B5EF4-FFF2-40B4-BE49-F238E27FC236}">
                <a16:creationId xmlns:a16="http://schemas.microsoft.com/office/drawing/2014/main" id="{19845077-52DF-E482-6E39-5C100E71FD74}"/>
              </a:ext>
            </a:extLst>
          </p:cNvPr>
          <p:cNvSpPr/>
          <p:nvPr/>
        </p:nvSpPr>
        <p:spPr>
          <a:xfrm>
            <a:off x="0" y="4968505"/>
            <a:ext cx="12192000" cy="1889494"/>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gradFill>
            <a:gsLst>
              <a:gs pos="100000">
                <a:schemeClr val="tx1">
                  <a:alpha val="90000"/>
                </a:schemeClr>
              </a:gs>
              <a:gs pos="0">
                <a:schemeClr val="tx1">
                  <a:alpha val="70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4313809A-E82D-34FB-9914-26DABA95F5B3}"/>
              </a:ext>
            </a:extLst>
          </p:cNvPr>
          <p:cNvSpPr txBox="1"/>
          <p:nvPr/>
        </p:nvSpPr>
        <p:spPr>
          <a:xfrm>
            <a:off x="857658" y="5590086"/>
            <a:ext cx="10476684" cy="1200329"/>
          </a:xfrm>
          <a:prstGeom prst="rect">
            <a:avLst/>
          </a:prstGeom>
          <a:noFill/>
        </p:spPr>
        <p:txBody>
          <a:bodyPr wrap="square" rtlCol="0">
            <a:spAutoFit/>
          </a:bodyPr>
          <a:lstStyle/>
          <a:p>
            <a:pPr algn="ctr"/>
            <a:r>
              <a:rPr lang="en-US" sz="3600" b="1" dirty="0">
                <a:solidFill>
                  <a:schemeClr val="bg1"/>
                </a:solidFill>
                <a:latin typeface="+mj-lt"/>
              </a:rPr>
              <a:t>Overall KPI Distribution</a:t>
            </a:r>
          </a:p>
          <a:p>
            <a:pPr algn="ctr"/>
            <a:endParaRPr lang="en-US" sz="3600" b="1" dirty="0">
              <a:solidFill>
                <a:schemeClr val="bg1"/>
              </a:solidFill>
              <a:latin typeface="+mj-lt"/>
            </a:endParaRPr>
          </a:p>
        </p:txBody>
      </p:sp>
      <p:sp>
        <p:nvSpPr>
          <p:cNvPr id="2" name="Title 1">
            <a:extLst>
              <a:ext uri="{FF2B5EF4-FFF2-40B4-BE49-F238E27FC236}">
                <a16:creationId xmlns:a16="http://schemas.microsoft.com/office/drawing/2014/main" id="{B403B8C3-0E21-ABA6-5979-017C3CCD8A20}"/>
              </a:ext>
            </a:extLst>
          </p:cNvPr>
          <p:cNvSpPr txBox="1">
            <a:spLocks/>
          </p:cNvSpPr>
          <p:nvPr/>
        </p:nvSpPr>
        <p:spPr>
          <a:xfrm>
            <a:off x="-7489952" y="5532521"/>
            <a:ext cx="10058400" cy="16093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4" name="Title 1">
            <a:extLst>
              <a:ext uri="{FF2B5EF4-FFF2-40B4-BE49-F238E27FC236}">
                <a16:creationId xmlns:a16="http://schemas.microsoft.com/office/drawing/2014/main" id="{CEF5481D-9412-D07B-CFC7-426C461BC43E}"/>
              </a:ext>
            </a:extLst>
          </p:cNvPr>
          <p:cNvSpPr txBox="1">
            <a:spLocks/>
          </p:cNvSpPr>
          <p:nvPr/>
        </p:nvSpPr>
        <p:spPr>
          <a:xfrm>
            <a:off x="-6770869" y="5590086"/>
            <a:ext cx="10058400" cy="16093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7" name="Picture 6">
            <a:extLst>
              <a:ext uri="{FF2B5EF4-FFF2-40B4-BE49-F238E27FC236}">
                <a16:creationId xmlns:a16="http://schemas.microsoft.com/office/drawing/2014/main" id="{23626871-29BC-6B9C-604D-408BF5780662}"/>
              </a:ext>
            </a:extLst>
          </p:cNvPr>
          <p:cNvPicPr>
            <a:picLocks noChangeAspect="1"/>
          </p:cNvPicPr>
          <p:nvPr/>
        </p:nvPicPr>
        <p:blipFill>
          <a:blip r:embed="rId2"/>
          <a:stretch>
            <a:fillRect/>
          </a:stretch>
        </p:blipFill>
        <p:spPr>
          <a:xfrm>
            <a:off x="3287531" y="326572"/>
            <a:ext cx="5497240" cy="4358068"/>
          </a:xfrm>
          <a:prstGeom prst="rect">
            <a:avLst/>
          </a:prstGeom>
        </p:spPr>
      </p:pic>
    </p:spTree>
    <p:extLst>
      <p:ext uri="{BB962C8B-B14F-4D97-AF65-F5344CB8AC3E}">
        <p14:creationId xmlns:p14="http://schemas.microsoft.com/office/powerpoint/2010/main" val="2182724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5660E-F546-0F9E-3A07-3CA6F76B9636}"/>
            </a:ext>
          </a:extLst>
        </p:cNvPr>
        <p:cNvGrpSpPr/>
        <p:nvPr/>
      </p:nvGrpSpPr>
      <p:grpSpPr>
        <a:xfrm>
          <a:off x="0" y="0"/>
          <a:ext cx="0" cy="0"/>
          <a:chOff x="0" y="0"/>
          <a:chExt cx="0" cy="0"/>
        </a:xfrm>
      </p:grpSpPr>
      <p:sp>
        <p:nvSpPr>
          <p:cNvPr id="3" name="Freeform: Shape 51">
            <a:extLst>
              <a:ext uri="{FF2B5EF4-FFF2-40B4-BE49-F238E27FC236}">
                <a16:creationId xmlns:a16="http://schemas.microsoft.com/office/drawing/2014/main" id="{0BA462FC-B0CE-56B4-1208-2713A479EC58}"/>
              </a:ext>
            </a:extLst>
          </p:cNvPr>
          <p:cNvSpPr/>
          <p:nvPr/>
        </p:nvSpPr>
        <p:spPr>
          <a:xfrm>
            <a:off x="0" y="4968505"/>
            <a:ext cx="12192000" cy="1889494"/>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gradFill>
            <a:gsLst>
              <a:gs pos="100000">
                <a:schemeClr val="tx1">
                  <a:alpha val="90000"/>
                </a:schemeClr>
              </a:gs>
              <a:gs pos="0">
                <a:schemeClr val="tx1">
                  <a:alpha val="70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E002CA09-3635-2B0F-1E98-7F6400D7F6D4}"/>
              </a:ext>
            </a:extLst>
          </p:cNvPr>
          <p:cNvSpPr txBox="1"/>
          <p:nvPr/>
        </p:nvSpPr>
        <p:spPr>
          <a:xfrm>
            <a:off x="857658" y="5590086"/>
            <a:ext cx="10476684" cy="1200329"/>
          </a:xfrm>
          <a:prstGeom prst="rect">
            <a:avLst/>
          </a:prstGeom>
          <a:noFill/>
        </p:spPr>
        <p:txBody>
          <a:bodyPr wrap="square" rtlCol="0">
            <a:spAutoFit/>
          </a:bodyPr>
          <a:lstStyle/>
          <a:p>
            <a:pPr algn="ctr"/>
            <a:r>
              <a:rPr lang="en-US" sz="3600" b="1" dirty="0">
                <a:solidFill>
                  <a:schemeClr val="bg1"/>
                </a:solidFill>
                <a:latin typeface="+mj-lt"/>
              </a:rPr>
              <a:t>KPI Success by Previous Year Rating</a:t>
            </a:r>
          </a:p>
          <a:p>
            <a:pPr algn="ctr"/>
            <a:endParaRPr lang="en-US" sz="3600" b="1" dirty="0">
              <a:solidFill>
                <a:schemeClr val="bg1"/>
              </a:solidFill>
              <a:latin typeface="+mj-lt"/>
            </a:endParaRPr>
          </a:p>
        </p:txBody>
      </p:sp>
      <p:graphicFrame>
        <p:nvGraphicFramePr>
          <p:cNvPr id="8" name="Content Placeholder 4">
            <a:extLst>
              <a:ext uri="{FF2B5EF4-FFF2-40B4-BE49-F238E27FC236}">
                <a16:creationId xmlns:a16="http://schemas.microsoft.com/office/drawing/2014/main" id="{208F362F-C87C-49D0-87CB-C1821BE659E0}"/>
              </a:ext>
            </a:extLst>
          </p:cNvPr>
          <p:cNvGraphicFramePr>
            <a:graphicFrameLocks/>
          </p:cNvGraphicFramePr>
          <p:nvPr>
            <p:extLst>
              <p:ext uri="{D42A27DB-BD31-4B8C-83A1-F6EECF244321}">
                <p14:modId xmlns:p14="http://schemas.microsoft.com/office/powerpoint/2010/main" val="3316808820"/>
              </p:ext>
            </p:extLst>
          </p:nvPr>
        </p:nvGraphicFramePr>
        <p:xfrm>
          <a:off x="1066800" y="571692"/>
          <a:ext cx="10058400" cy="4051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0321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1106E-D4EA-BE74-4FB1-DCC614612FF2}"/>
            </a:ext>
          </a:extLst>
        </p:cNvPr>
        <p:cNvGrpSpPr/>
        <p:nvPr/>
      </p:nvGrpSpPr>
      <p:grpSpPr>
        <a:xfrm>
          <a:off x="0" y="0"/>
          <a:ext cx="0" cy="0"/>
          <a:chOff x="0" y="0"/>
          <a:chExt cx="0" cy="0"/>
        </a:xfrm>
      </p:grpSpPr>
      <p:sp>
        <p:nvSpPr>
          <p:cNvPr id="3" name="Freeform: Shape 51">
            <a:extLst>
              <a:ext uri="{FF2B5EF4-FFF2-40B4-BE49-F238E27FC236}">
                <a16:creationId xmlns:a16="http://schemas.microsoft.com/office/drawing/2014/main" id="{354E3BAD-77E0-F0C6-4AB7-7852A35DC39C}"/>
              </a:ext>
            </a:extLst>
          </p:cNvPr>
          <p:cNvSpPr/>
          <p:nvPr/>
        </p:nvSpPr>
        <p:spPr>
          <a:xfrm>
            <a:off x="0" y="4968505"/>
            <a:ext cx="12192000" cy="1889494"/>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gradFill>
            <a:gsLst>
              <a:gs pos="100000">
                <a:schemeClr val="tx1">
                  <a:alpha val="90000"/>
                </a:schemeClr>
              </a:gs>
              <a:gs pos="0">
                <a:schemeClr val="tx1">
                  <a:alpha val="70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FE7F356E-294B-6A02-FE3A-97D6059DDFD2}"/>
              </a:ext>
            </a:extLst>
          </p:cNvPr>
          <p:cNvSpPr txBox="1"/>
          <p:nvPr/>
        </p:nvSpPr>
        <p:spPr>
          <a:xfrm>
            <a:off x="857658" y="5590086"/>
            <a:ext cx="10476684" cy="1200329"/>
          </a:xfrm>
          <a:prstGeom prst="rect">
            <a:avLst/>
          </a:prstGeom>
          <a:noFill/>
        </p:spPr>
        <p:txBody>
          <a:bodyPr wrap="square" rtlCol="0">
            <a:spAutoFit/>
          </a:bodyPr>
          <a:lstStyle/>
          <a:p>
            <a:pPr algn="ctr"/>
            <a:r>
              <a:rPr lang="en-US" sz="3600" b="1" dirty="0">
                <a:solidFill>
                  <a:schemeClr val="bg1"/>
                </a:solidFill>
                <a:latin typeface="+mj-lt"/>
              </a:rPr>
              <a:t>KPI Success by Age Category</a:t>
            </a:r>
          </a:p>
          <a:p>
            <a:pPr algn="ctr"/>
            <a:endParaRPr lang="en-US" sz="3600" b="1" dirty="0">
              <a:solidFill>
                <a:schemeClr val="bg1"/>
              </a:solidFill>
              <a:latin typeface="+mj-lt"/>
            </a:endParaRPr>
          </a:p>
        </p:txBody>
      </p:sp>
      <p:graphicFrame>
        <p:nvGraphicFramePr>
          <p:cNvPr id="7" name="Content Placeholder 4">
            <a:extLst>
              <a:ext uri="{FF2B5EF4-FFF2-40B4-BE49-F238E27FC236}">
                <a16:creationId xmlns:a16="http://schemas.microsoft.com/office/drawing/2014/main" id="{EF5DCA37-4DB0-8438-7399-8FD34D31470C}"/>
              </a:ext>
            </a:extLst>
          </p:cNvPr>
          <p:cNvGraphicFramePr>
            <a:graphicFrameLocks/>
          </p:cNvGraphicFramePr>
          <p:nvPr>
            <p:extLst>
              <p:ext uri="{D42A27DB-BD31-4B8C-83A1-F6EECF244321}">
                <p14:modId xmlns:p14="http://schemas.microsoft.com/office/powerpoint/2010/main" val="566604799"/>
              </p:ext>
            </p:extLst>
          </p:nvPr>
        </p:nvGraphicFramePr>
        <p:xfrm>
          <a:off x="1196428" y="487147"/>
          <a:ext cx="10058400" cy="4051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57922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C5EF3-B479-7DCB-00B0-EF1AC438328F}"/>
            </a:ext>
          </a:extLst>
        </p:cNvPr>
        <p:cNvGrpSpPr/>
        <p:nvPr/>
      </p:nvGrpSpPr>
      <p:grpSpPr>
        <a:xfrm>
          <a:off x="0" y="0"/>
          <a:ext cx="0" cy="0"/>
          <a:chOff x="0" y="0"/>
          <a:chExt cx="0" cy="0"/>
        </a:xfrm>
      </p:grpSpPr>
      <p:sp>
        <p:nvSpPr>
          <p:cNvPr id="3" name="Freeform: Shape 51">
            <a:extLst>
              <a:ext uri="{FF2B5EF4-FFF2-40B4-BE49-F238E27FC236}">
                <a16:creationId xmlns:a16="http://schemas.microsoft.com/office/drawing/2014/main" id="{E15F3D65-5891-9C80-1219-C9A28F7C8339}"/>
              </a:ext>
            </a:extLst>
          </p:cNvPr>
          <p:cNvSpPr/>
          <p:nvPr/>
        </p:nvSpPr>
        <p:spPr>
          <a:xfrm>
            <a:off x="0" y="4968505"/>
            <a:ext cx="12192000" cy="1889494"/>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gradFill>
            <a:gsLst>
              <a:gs pos="100000">
                <a:schemeClr val="tx1">
                  <a:alpha val="90000"/>
                </a:schemeClr>
              </a:gs>
              <a:gs pos="0">
                <a:schemeClr val="tx1">
                  <a:alpha val="70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C0E4BDCB-4C83-B999-9622-9FA478788CE9}"/>
              </a:ext>
            </a:extLst>
          </p:cNvPr>
          <p:cNvSpPr txBox="1"/>
          <p:nvPr/>
        </p:nvSpPr>
        <p:spPr>
          <a:xfrm>
            <a:off x="857658" y="5590086"/>
            <a:ext cx="10476684" cy="646331"/>
          </a:xfrm>
          <a:prstGeom prst="rect">
            <a:avLst/>
          </a:prstGeom>
          <a:noFill/>
        </p:spPr>
        <p:txBody>
          <a:bodyPr wrap="square" rtlCol="0">
            <a:spAutoFit/>
          </a:bodyPr>
          <a:lstStyle/>
          <a:p>
            <a:pPr algn="ctr"/>
            <a:r>
              <a:rPr lang="en-US" sz="3600" b="1" dirty="0">
                <a:solidFill>
                  <a:schemeClr val="bg1"/>
                </a:solidFill>
                <a:latin typeface="+mj-lt"/>
              </a:rPr>
              <a:t>KPI Success by Gender</a:t>
            </a:r>
          </a:p>
        </p:txBody>
      </p:sp>
      <p:sp>
        <p:nvSpPr>
          <p:cNvPr id="2" name="Title 1">
            <a:extLst>
              <a:ext uri="{FF2B5EF4-FFF2-40B4-BE49-F238E27FC236}">
                <a16:creationId xmlns:a16="http://schemas.microsoft.com/office/drawing/2014/main" id="{2D12F5E0-FA37-2680-C06E-C7E5BF4893AF}"/>
              </a:ext>
            </a:extLst>
          </p:cNvPr>
          <p:cNvSpPr txBox="1">
            <a:spLocks/>
          </p:cNvSpPr>
          <p:nvPr/>
        </p:nvSpPr>
        <p:spPr>
          <a:xfrm>
            <a:off x="-7489952" y="5532521"/>
            <a:ext cx="10058400" cy="16093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4" name="Title 1">
            <a:extLst>
              <a:ext uri="{FF2B5EF4-FFF2-40B4-BE49-F238E27FC236}">
                <a16:creationId xmlns:a16="http://schemas.microsoft.com/office/drawing/2014/main" id="{D56F41BB-A96B-3B78-B0DF-12B77B3A7839}"/>
              </a:ext>
            </a:extLst>
          </p:cNvPr>
          <p:cNvSpPr txBox="1">
            <a:spLocks/>
          </p:cNvSpPr>
          <p:nvPr/>
        </p:nvSpPr>
        <p:spPr>
          <a:xfrm>
            <a:off x="-6770869" y="5590086"/>
            <a:ext cx="10058400" cy="16093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5" name="Title 1">
            <a:extLst>
              <a:ext uri="{FF2B5EF4-FFF2-40B4-BE49-F238E27FC236}">
                <a16:creationId xmlns:a16="http://schemas.microsoft.com/office/drawing/2014/main" id="{EE68F2F8-07B2-A75A-CA03-192D54461FBA}"/>
              </a:ext>
            </a:extLst>
          </p:cNvPr>
          <p:cNvSpPr txBox="1">
            <a:spLocks/>
          </p:cNvSpPr>
          <p:nvPr/>
        </p:nvSpPr>
        <p:spPr>
          <a:xfrm>
            <a:off x="-4645152" y="-6297168"/>
            <a:ext cx="10058400" cy="16093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graphicFrame>
        <p:nvGraphicFramePr>
          <p:cNvPr id="7" name="Content Placeholder 3">
            <a:extLst>
              <a:ext uri="{FF2B5EF4-FFF2-40B4-BE49-F238E27FC236}">
                <a16:creationId xmlns:a16="http://schemas.microsoft.com/office/drawing/2014/main" id="{ACE8232D-EB09-2107-13A2-EE18EF2AE8E0}"/>
              </a:ext>
            </a:extLst>
          </p:cNvPr>
          <p:cNvGraphicFramePr>
            <a:graphicFrameLocks/>
          </p:cNvGraphicFramePr>
          <p:nvPr>
            <p:extLst>
              <p:ext uri="{D42A27DB-BD31-4B8C-83A1-F6EECF244321}">
                <p14:modId xmlns:p14="http://schemas.microsoft.com/office/powerpoint/2010/main" val="1335105404"/>
              </p:ext>
            </p:extLst>
          </p:nvPr>
        </p:nvGraphicFramePr>
        <p:xfrm>
          <a:off x="1066800" y="-7137203"/>
          <a:ext cx="10058400" cy="40513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72A7AC34-D268-B52C-BA25-CB280AD8EF0A}"/>
              </a:ext>
            </a:extLst>
          </p:cNvPr>
          <p:cNvGraphicFramePr>
            <a:graphicFrameLocks/>
          </p:cNvGraphicFramePr>
          <p:nvPr>
            <p:extLst>
              <p:ext uri="{D42A27DB-BD31-4B8C-83A1-F6EECF244321}">
                <p14:modId xmlns:p14="http://schemas.microsoft.com/office/powerpoint/2010/main" val="1099151202"/>
              </p:ext>
            </p:extLst>
          </p:nvPr>
        </p:nvGraphicFramePr>
        <p:xfrm>
          <a:off x="2568448" y="391886"/>
          <a:ext cx="7310338" cy="464364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42854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64515-5023-F7B3-2721-86FE54DABDD3}"/>
            </a:ext>
          </a:extLst>
        </p:cNvPr>
        <p:cNvGrpSpPr/>
        <p:nvPr/>
      </p:nvGrpSpPr>
      <p:grpSpPr>
        <a:xfrm>
          <a:off x="0" y="0"/>
          <a:ext cx="0" cy="0"/>
          <a:chOff x="0" y="0"/>
          <a:chExt cx="0" cy="0"/>
        </a:xfrm>
      </p:grpSpPr>
      <p:sp>
        <p:nvSpPr>
          <p:cNvPr id="3" name="Freeform: Shape 51">
            <a:extLst>
              <a:ext uri="{FF2B5EF4-FFF2-40B4-BE49-F238E27FC236}">
                <a16:creationId xmlns:a16="http://schemas.microsoft.com/office/drawing/2014/main" id="{37E05D4E-0E21-1324-42A9-FFA12851AB5C}"/>
              </a:ext>
            </a:extLst>
          </p:cNvPr>
          <p:cNvSpPr/>
          <p:nvPr/>
        </p:nvSpPr>
        <p:spPr>
          <a:xfrm>
            <a:off x="0" y="4968505"/>
            <a:ext cx="12192000" cy="1889494"/>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gradFill>
            <a:gsLst>
              <a:gs pos="100000">
                <a:schemeClr val="tx1">
                  <a:alpha val="90000"/>
                </a:schemeClr>
              </a:gs>
              <a:gs pos="0">
                <a:schemeClr val="tx1">
                  <a:alpha val="70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FFAEE430-8720-EE8B-BB2B-609DB257DAF1}"/>
              </a:ext>
            </a:extLst>
          </p:cNvPr>
          <p:cNvSpPr txBox="1"/>
          <p:nvPr/>
        </p:nvSpPr>
        <p:spPr>
          <a:xfrm>
            <a:off x="857658" y="5590086"/>
            <a:ext cx="10476684" cy="1200329"/>
          </a:xfrm>
          <a:prstGeom prst="rect">
            <a:avLst/>
          </a:prstGeom>
          <a:noFill/>
        </p:spPr>
        <p:txBody>
          <a:bodyPr wrap="square" rtlCol="0">
            <a:spAutoFit/>
          </a:bodyPr>
          <a:lstStyle/>
          <a:p>
            <a:pPr algn="ctr"/>
            <a:r>
              <a:rPr lang="en-US" sz="3600" b="1" dirty="0">
                <a:solidFill>
                  <a:schemeClr val="bg1"/>
                </a:solidFill>
                <a:latin typeface="+mj-lt"/>
              </a:rPr>
              <a:t>KPI Success by Education Level</a:t>
            </a:r>
          </a:p>
          <a:p>
            <a:pPr algn="ctr"/>
            <a:endParaRPr lang="en-US" sz="3600" b="1" dirty="0">
              <a:solidFill>
                <a:schemeClr val="bg1"/>
              </a:solidFill>
              <a:latin typeface="+mj-lt"/>
            </a:endParaRPr>
          </a:p>
        </p:txBody>
      </p:sp>
      <p:graphicFrame>
        <p:nvGraphicFramePr>
          <p:cNvPr id="5" name="Content Placeholder 3">
            <a:extLst>
              <a:ext uri="{FF2B5EF4-FFF2-40B4-BE49-F238E27FC236}">
                <a16:creationId xmlns:a16="http://schemas.microsoft.com/office/drawing/2014/main" id="{0C57BF5C-D262-1F3B-2DD9-7743041E5524}"/>
              </a:ext>
            </a:extLst>
          </p:cNvPr>
          <p:cNvGraphicFramePr>
            <a:graphicFrameLocks/>
          </p:cNvGraphicFramePr>
          <p:nvPr>
            <p:extLst>
              <p:ext uri="{D42A27DB-BD31-4B8C-83A1-F6EECF244321}">
                <p14:modId xmlns:p14="http://schemas.microsoft.com/office/powerpoint/2010/main" val="3803724302"/>
              </p:ext>
            </p:extLst>
          </p:nvPr>
        </p:nvGraphicFramePr>
        <p:xfrm>
          <a:off x="1066800" y="606415"/>
          <a:ext cx="10058400" cy="4051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68542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AA11F-050E-7D8B-3A0D-F3982F305F4E}"/>
            </a:ext>
          </a:extLst>
        </p:cNvPr>
        <p:cNvGrpSpPr/>
        <p:nvPr/>
      </p:nvGrpSpPr>
      <p:grpSpPr>
        <a:xfrm>
          <a:off x="0" y="0"/>
          <a:ext cx="0" cy="0"/>
          <a:chOff x="0" y="0"/>
          <a:chExt cx="0" cy="0"/>
        </a:xfrm>
      </p:grpSpPr>
      <p:sp>
        <p:nvSpPr>
          <p:cNvPr id="3" name="Freeform: Shape 51">
            <a:extLst>
              <a:ext uri="{FF2B5EF4-FFF2-40B4-BE49-F238E27FC236}">
                <a16:creationId xmlns:a16="http://schemas.microsoft.com/office/drawing/2014/main" id="{5C2E7210-7A25-2429-13DE-B77C10E0B314}"/>
              </a:ext>
            </a:extLst>
          </p:cNvPr>
          <p:cNvSpPr/>
          <p:nvPr/>
        </p:nvSpPr>
        <p:spPr>
          <a:xfrm>
            <a:off x="0" y="4968505"/>
            <a:ext cx="12192000" cy="1889494"/>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gradFill>
            <a:gsLst>
              <a:gs pos="100000">
                <a:schemeClr val="tx1">
                  <a:alpha val="90000"/>
                </a:schemeClr>
              </a:gs>
              <a:gs pos="0">
                <a:schemeClr val="tx1">
                  <a:alpha val="70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3FC2976E-057F-10BC-FAA3-D0E8A73C4E9E}"/>
              </a:ext>
            </a:extLst>
          </p:cNvPr>
          <p:cNvSpPr txBox="1"/>
          <p:nvPr/>
        </p:nvSpPr>
        <p:spPr>
          <a:xfrm>
            <a:off x="857658" y="5590086"/>
            <a:ext cx="10476684" cy="646331"/>
          </a:xfrm>
          <a:prstGeom prst="rect">
            <a:avLst/>
          </a:prstGeom>
          <a:noFill/>
        </p:spPr>
        <p:txBody>
          <a:bodyPr wrap="square" rtlCol="0">
            <a:spAutoFit/>
          </a:bodyPr>
          <a:lstStyle/>
          <a:p>
            <a:pPr algn="ctr"/>
            <a:r>
              <a:rPr lang="en-US" sz="3600" b="1" dirty="0">
                <a:solidFill>
                  <a:schemeClr val="bg1"/>
                </a:solidFill>
                <a:latin typeface="+mj-lt"/>
              </a:rPr>
              <a:t>Gender &amp; Department Distribution</a:t>
            </a:r>
          </a:p>
        </p:txBody>
      </p:sp>
      <p:sp>
        <p:nvSpPr>
          <p:cNvPr id="2" name="Title 1">
            <a:extLst>
              <a:ext uri="{FF2B5EF4-FFF2-40B4-BE49-F238E27FC236}">
                <a16:creationId xmlns:a16="http://schemas.microsoft.com/office/drawing/2014/main" id="{54B7381A-7A18-9655-01A0-BF9D2FB86E10}"/>
              </a:ext>
            </a:extLst>
          </p:cNvPr>
          <p:cNvSpPr txBox="1">
            <a:spLocks/>
          </p:cNvSpPr>
          <p:nvPr/>
        </p:nvSpPr>
        <p:spPr>
          <a:xfrm>
            <a:off x="-7489952" y="5532521"/>
            <a:ext cx="10058400" cy="16093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4" name="Title 1">
            <a:extLst>
              <a:ext uri="{FF2B5EF4-FFF2-40B4-BE49-F238E27FC236}">
                <a16:creationId xmlns:a16="http://schemas.microsoft.com/office/drawing/2014/main" id="{AD25E9CC-3F00-DC07-6A58-BA2198937F4F}"/>
              </a:ext>
            </a:extLst>
          </p:cNvPr>
          <p:cNvSpPr txBox="1">
            <a:spLocks/>
          </p:cNvSpPr>
          <p:nvPr/>
        </p:nvSpPr>
        <p:spPr>
          <a:xfrm>
            <a:off x="-6770869" y="5590086"/>
            <a:ext cx="10058400" cy="16093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5" name="Title 1">
            <a:extLst>
              <a:ext uri="{FF2B5EF4-FFF2-40B4-BE49-F238E27FC236}">
                <a16:creationId xmlns:a16="http://schemas.microsoft.com/office/drawing/2014/main" id="{A2531CF1-212C-D9C2-9587-C5D88ECA11F0}"/>
              </a:ext>
            </a:extLst>
          </p:cNvPr>
          <p:cNvSpPr txBox="1">
            <a:spLocks/>
          </p:cNvSpPr>
          <p:nvPr/>
        </p:nvSpPr>
        <p:spPr>
          <a:xfrm>
            <a:off x="-4645152" y="-6297168"/>
            <a:ext cx="10058400" cy="16093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graphicFrame>
        <p:nvGraphicFramePr>
          <p:cNvPr id="7" name="Content Placeholder 3">
            <a:extLst>
              <a:ext uri="{FF2B5EF4-FFF2-40B4-BE49-F238E27FC236}">
                <a16:creationId xmlns:a16="http://schemas.microsoft.com/office/drawing/2014/main" id="{4669954B-DFBA-5095-1425-4E153374ACB5}"/>
              </a:ext>
            </a:extLst>
          </p:cNvPr>
          <p:cNvGraphicFramePr>
            <a:graphicFrameLocks/>
          </p:cNvGraphicFramePr>
          <p:nvPr>
            <p:extLst>
              <p:ext uri="{D42A27DB-BD31-4B8C-83A1-F6EECF244321}">
                <p14:modId xmlns:p14="http://schemas.microsoft.com/office/powerpoint/2010/main" val="2064649828"/>
              </p:ext>
            </p:extLst>
          </p:nvPr>
        </p:nvGraphicFramePr>
        <p:xfrm>
          <a:off x="1066800" y="635197"/>
          <a:ext cx="10058400" cy="4051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02571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D358C-C12F-58A6-4DD8-80F04D14E7F4}"/>
            </a:ext>
          </a:extLst>
        </p:cNvPr>
        <p:cNvGrpSpPr/>
        <p:nvPr/>
      </p:nvGrpSpPr>
      <p:grpSpPr>
        <a:xfrm>
          <a:off x="0" y="0"/>
          <a:ext cx="0" cy="0"/>
          <a:chOff x="0" y="0"/>
          <a:chExt cx="0" cy="0"/>
        </a:xfrm>
      </p:grpSpPr>
      <p:sp>
        <p:nvSpPr>
          <p:cNvPr id="3" name="Freeform: Shape 51">
            <a:extLst>
              <a:ext uri="{FF2B5EF4-FFF2-40B4-BE49-F238E27FC236}">
                <a16:creationId xmlns:a16="http://schemas.microsoft.com/office/drawing/2014/main" id="{D0AD6DBD-06AC-DAFC-8B3F-170E262B5EE8}"/>
              </a:ext>
            </a:extLst>
          </p:cNvPr>
          <p:cNvSpPr/>
          <p:nvPr/>
        </p:nvSpPr>
        <p:spPr>
          <a:xfrm>
            <a:off x="0" y="4968505"/>
            <a:ext cx="12192000" cy="1889494"/>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gradFill>
            <a:gsLst>
              <a:gs pos="100000">
                <a:schemeClr val="tx1">
                  <a:alpha val="90000"/>
                </a:schemeClr>
              </a:gs>
              <a:gs pos="0">
                <a:schemeClr val="tx1">
                  <a:alpha val="70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01839FE0-B2DA-5A3A-D153-FA9274976775}"/>
              </a:ext>
            </a:extLst>
          </p:cNvPr>
          <p:cNvSpPr txBox="1"/>
          <p:nvPr/>
        </p:nvSpPr>
        <p:spPr>
          <a:xfrm>
            <a:off x="857658" y="5590086"/>
            <a:ext cx="10476684" cy="1200329"/>
          </a:xfrm>
          <a:prstGeom prst="rect">
            <a:avLst/>
          </a:prstGeom>
          <a:noFill/>
        </p:spPr>
        <p:txBody>
          <a:bodyPr wrap="square" rtlCol="0">
            <a:spAutoFit/>
          </a:bodyPr>
          <a:lstStyle/>
          <a:p>
            <a:pPr algn="ctr"/>
            <a:r>
              <a:rPr lang="en-US" sz="3600" b="1" dirty="0">
                <a:solidFill>
                  <a:schemeClr val="bg1"/>
                </a:solidFill>
                <a:latin typeface="+mj-lt"/>
              </a:rPr>
              <a:t>KPI by Department Performance</a:t>
            </a:r>
          </a:p>
          <a:p>
            <a:pPr algn="ctr"/>
            <a:endParaRPr lang="en-US" sz="3600" b="1" dirty="0">
              <a:solidFill>
                <a:schemeClr val="bg1"/>
              </a:solidFill>
              <a:latin typeface="+mj-lt"/>
            </a:endParaRPr>
          </a:p>
        </p:txBody>
      </p:sp>
      <p:graphicFrame>
        <p:nvGraphicFramePr>
          <p:cNvPr id="8" name="Content Placeholder 3">
            <a:extLst>
              <a:ext uri="{FF2B5EF4-FFF2-40B4-BE49-F238E27FC236}">
                <a16:creationId xmlns:a16="http://schemas.microsoft.com/office/drawing/2014/main" id="{9BF2214B-04FD-36C3-834A-25884D253FDB}"/>
              </a:ext>
            </a:extLst>
          </p:cNvPr>
          <p:cNvGraphicFramePr>
            <a:graphicFrameLocks/>
          </p:cNvGraphicFramePr>
          <p:nvPr>
            <p:extLst>
              <p:ext uri="{D42A27DB-BD31-4B8C-83A1-F6EECF244321}">
                <p14:modId xmlns:p14="http://schemas.microsoft.com/office/powerpoint/2010/main" val="724634348"/>
              </p:ext>
            </p:extLst>
          </p:nvPr>
        </p:nvGraphicFramePr>
        <p:xfrm>
          <a:off x="1066800" y="606415"/>
          <a:ext cx="10058400" cy="4051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92490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07022-43DB-E403-DB16-10582DA276C4}"/>
            </a:ext>
          </a:extLst>
        </p:cNvPr>
        <p:cNvGrpSpPr/>
        <p:nvPr/>
      </p:nvGrpSpPr>
      <p:grpSpPr>
        <a:xfrm>
          <a:off x="0" y="0"/>
          <a:ext cx="0" cy="0"/>
          <a:chOff x="0" y="0"/>
          <a:chExt cx="0" cy="0"/>
        </a:xfrm>
      </p:grpSpPr>
      <p:sp>
        <p:nvSpPr>
          <p:cNvPr id="3" name="Freeform: Shape 51">
            <a:extLst>
              <a:ext uri="{FF2B5EF4-FFF2-40B4-BE49-F238E27FC236}">
                <a16:creationId xmlns:a16="http://schemas.microsoft.com/office/drawing/2014/main" id="{3ED6CAC4-3172-33B2-9419-8CF27FCB2E48}"/>
              </a:ext>
            </a:extLst>
          </p:cNvPr>
          <p:cNvSpPr/>
          <p:nvPr/>
        </p:nvSpPr>
        <p:spPr>
          <a:xfrm>
            <a:off x="0" y="4968505"/>
            <a:ext cx="12192000" cy="1889494"/>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gradFill>
            <a:gsLst>
              <a:gs pos="100000">
                <a:schemeClr val="tx1">
                  <a:alpha val="90000"/>
                </a:schemeClr>
              </a:gs>
              <a:gs pos="0">
                <a:schemeClr val="tx1">
                  <a:alpha val="70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2BA8DED0-CF69-8E7E-595C-D985AAF074A1}"/>
              </a:ext>
            </a:extLst>
          </p:cNvPr>
          <p:cNvSpPr txBox="1"/>
          <p:nvPr/>
        </p:nvSpPr>
        <p:spPr>
          <a:xfrm>
            <a:off x="857658" y="5590086"/>
            <a:ext cx="10476684" cy="1200329"/>
          </a:xfrm>
          <a:prstGeom prst="rect">
            <a:avLst/>
          </a:prstGeom>
          <a:noFill/>
        </p:spPr>
        <p:txBody>
          <a:bodyPr wrap="square" rtlCol="0">
            <a:spAutoFit/>
          </a:bodyPr>
          <a:lstStyle/>
          <a:p>
            <a:pPr algn="ctr"/>
            <a:r>
              <a:rPr lang="en-US" sz="3600" b="1" dirty="0">
                <a:solidFill>
                  <a:schemeClr val="bg1"/>
                </a:solidFill>
                <a:latin typeface="+mj-lt"/>
              </a:rPr>
              <a:t>Training Effectiveness by Department</a:t>
            </a:r>
          </a:p>
          <a:p>
            <a:pPr algn="ctr"/>
            <a:endParaRPr lang="en-US" sz="3600" b="1" dirty="0">
              <a:solidFill>
                <a:schemeClr val="bg1"/>
              </a:solidFill>
              <a:latin typeface="+mj-lt"/>
            </a:endParaRPr>
          </a:p>
        </p:txBody>
      </p:sp>
      <p:sp>
        <p:nvSpPr>
          <p:cNvPr id="4" name="Title 1">
            <a:extLst>
              <a:ext uri="{FF2B5EF4-FFF2-40B4-BE49-F238E27FC236}">
                <a16:creationId xmlns:a16="http://schemas.microsoft.com/office/drawing/2014/main" id="{73191824-04EA-F633-E990-2BB6FB065412}"/>
              </a:ext>
            </a:extLst>
          </p:cNvPr>
          <p:cNvSpPr txBox="1">
            <a:spLocks/>
          </p:cNvSpPr>
          <p:nvPr/>
        </p:nvSpPr>
        <p:spPr>
          <a:xfrm>
            <a:off x="0" y="8257032"/>
            <a:ext cx="10058400" cy="16093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 Training Effectiveness by Department</a:t>
            </a:r>
          </a:p>
        </p:txBody>
      </p:sp>
      <p:graphicFrame>
        <p:nvGraphicFramePr>
          <p:cNvPr id="7" name="Content Placeholder 3">
            <a:extLst>
              <a:ext uri="{FF2B5EF4-FFF2-40B4-BE49-F238E27FC236}">
                <a16:creationId xmlns:a16="http://schemas.microsoft.com/office/drawing/2014/main" id="{AEB39335-7480-C6EA-3F0D-0826BE218A46}"/>
              </a:ext>
            </a:extLst>
          </p:cNvPr>
          <p:cNvGraphicFramePr>
            <a:graphicFrameLocks/>
          </p:cNvGraphicFramePr>
          <p:nvPr>
            <p:extLst>
              <p:ext uri="{D42A27DB-BD31-4B8C-83A1-F6EECF244321}">
                <p14:modId xmlns:p14="http://schemas.microsoft.com/office/powerpoint/2010/main" val="315651718"/>
              </p:ext>
            </p:extLst>
          </p:nvPr>
        </p:nvGraphicFramePr>
        <p:xfrm>
          <a:off x="1066800" y="814841"/>
          <a:ext cx="10058400" cy="4051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86463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67A37-B4FB-65FE-0B15-8875F53AFA18}"/>
            </a:ext>
          </a:extLst>
        </p:cNvPr>
        <p:cNvGrpSpPr/>
        <p:nvPr/>
      </p:nvGrpSpPr>
      <p:grpSpPr>
        <a:xfrm>
          <a:off x="0" y="0"/>
          <a:ext cx="0" cy="0"/>
          <a:chOff x="0" y="0"/>
          <a:chExt cx="0" cy="0"/>
        </a:xfrm>
      </p:grpSpPr>
      <p:pic>
        <p:nvPicPr>
          <p:cNvPr id="3" name="Picture Placeholder 2" descr="A person smiling at another person&#10;&#10;AI-generated content may be incorrect.">
            <a:extLst>
              <a:ext uri="{FF2B5EF4-FFF2-40B4-BE49-F238E27FC236}">
                <a16:creationId xmlns:a16="http://schemas.microsoft.com/office/drawing/2014/main" id="{0A2B7FEE-217C-C807-63EA-63E2FE57CD5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0729" b="20729"/>
          <a:stretch>
            <a:fillRect/>
          </a:stretch>
        </p:blipFill>
        <p:spPr/>
      </p:pic>
      <p:sp>
        <p:nvSpPr>
          <p:cNvPr id="45" name="Rectangle: Rounded Corners 44">
            <a:extLst>
              <a:ext uri="{FF2B5EF4-FFF2-40B4-BE49-F238E27FC236}">
                <a16:creationId xmlns:a16="http://schemas.microsoft.com/office/drawing/2014/main" id="{96A9BC39-4B74-6F46-7284-902D2BADCE54}"/>
              </a:ext>
            </a:extLst>
          </p:cNvPr>
          <p:cNvSpPr/>
          <p:nvPr/>
        </p:nvSpPr>
        <p:spPr>
          <a:xfrm rot="18900000">
            <a:off x="-1049786" y="1176488"/>
            <a:ext cx="1904964" cy="1904964"/>
          </a:xfrm>
          <a:prstGeom prst="roundRect">
            <a:avLst/>
          </a:prstGeom>
          <a:gradFill flip="none" rotWithShape="1">
            <a:gsLst>
              <a:gs pos="98000">
                <a:schemeClr val="accent1">
                  <a:lumMod val="75000"/>
                  <a:alpha val="0"/>
                </a:schemeClr>
              </a:gs>
              <a:gs pos="0">
                <a:schemeClr val="accent1">
                  <a:alpha val="20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TextBox 3">
            <a:extLst>
              <a:ext uri="{FF2B5EF4-FFF2-40B4-BE49-F238E27FC236}">
                <a16:creationId xmlns:a16="http://schemas.microsoft.com/office/drawing/2014/main" id="{550D34D4-107C-71A8-6950-2EF6A23A0E9B}"/>
              </a:ext>
            </a:extLst>
          </p:cNvPr>
          <p:cNvSpPr txBox="1"/>
          <p:nvPr/>
        </p:nvSpPr>
        <p:spPr>
          <a:xfrm>
            <a:off x="733730" y="4777678"/>
            <a:ext cx="9104536" cy="646331"/>
          </a:xfrm>
          <a:prstGeom prst="rect">
            <a:avLst/>
          </a:prstGeom>
          <a:noFill/>
        </p:spPr>
        <p:txBody>
          <a:bodyPr wrap="square" rtlCol="0">
            <a:spAutoFit/>
          </a:bodyPr>
          <a:lstStyle/>
          <a:p>
            <a:r>
              <a:rPr lang="en-US" sz="3600" b="1" dirty="0">
                <a:solidFill>
                  <a:schemeClr val="tx1">
                    <a:lumMod val="75000"/>
                    <a:lumOff val="25000"/>
                  </a:schemeClr>
                </a:solidFill>
                <a:latin typeface="+mj-lt"/>
              </a:rPr>
              <a:t> Introduction</a:t>
            </a:r>
            <a:endParaRPr lang="en-ID" sz="3600" b="1" dirty="0">
              <a:solidFill>
                <a:schemeClr val="tx1">
                  <a:lumMod val="75000"/>
                  <a:lumOff val="25000"/>
                </a:schemeClr>
              </a:solidFill>
              <a:latin typeface="+mj-lt"/>
            </a:endParaRPr>
          </a:p>
        </p:txBody>
      </p:sp>
      <p:sp>
        <p:nvSpPr>
          <p:cNvPr id="29" name="TextBox 28">
            <a:extLst>
              <a:ext uri="{FF2B5EF4-FFF2-40B4-BE49-F238E27FC236}">
                <a16:creationId xmlns:a16="http://schemas.microsoft.com/office/drawing/2014/main" id="{DB487E17-E1E0-FE51-0E76-8E8E1A0D711C}"/>
              </a:ext>
            </a:extLst>
          </p:cNvPr>
          <p:cNvSpPr txBox="1"/>
          <p:nvPr/>
        </p:nvSpPr>
        <p:spPr>
          <a:xfrm>
            <a:off x="9072709" y="2526375"/>
            <a:ext cx="2509731" cy="1446550"/>
          </a:xfrm>
          <a:prstGeom prst="rect">
            <a:avLst/>
          </a:prstGeom>
          <a:noFill/>
        </p:spPr>
        <p:txBody>
          <a:bodyPr wrap="square" rtlCol="0">
            <a:spAutoFit/>
          </a:bodyPr>
          <a:lstStyle/>
          <a:p>
            <a:pPr>
              <a:lnSpc>
                <a:spcPct val="150000"/>
              </a:lnSpc>
            </a:pPr>
            <a:r>
              <a:rPr lang="en-US" sz="1200" dirty="0"/>
              <a:t>Through HR analytics, organizations can use data to understand performance drivers, improve productivity, and support better decision-making.</a:t>
            </a:r>
            <a:endParaRPr lang="en-ID" sz="1200" dirty="0">
              <a:solidFill>
                <a:schemeClr val="tx1">
                  <a:lumMod val="75000"/>
                  <a:lumOff val="25000"/>
                </a:schemeClr>
              </a:solidFill>
            </a:endParaRPr>
          </a:p>
        </p:txBody>
      </p:sp>
      <p:sp>
        <p:nvSpPr>
          <p:cNvPr id="14" name="Oval 13">
            <a:extLst>
              <a:ext uri="{FF2B5EF4-FFF2-40B4-BE49-F238E27FC236}">
                <a16:creationId xmlns:a16="http://schemas.microsoft.com/office/drawing/2014/main" id="{77495904-B094-E87A-3F41-A8308A7E8FF8}"/>
              </a:ext>
            </a:extLst>
          </p:cNvPr>
          <p:cNvSpPr/>
          <p:nvPr/>
        </p:nvSpPr>
        <p:spPr>
          <a:xfrm flipH="1">
            <a:off x="8112912" y="1678750"/>
            <a:ext cx="738130" cy="73813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6" name="TextBox 15">
            <a:extLst>
              <a:ext uri="{FF2B5EF4-FFF2-40B4-BE49-F238E27FC236}">
                <a16:creationId xmlns:a16="http://schemas.microsoft.com/office/drawing/2014/main" id="{1ED8542E-A186-181C-7B84-53A224561857}"/>
              </a:ext>
            </a:extLst>
          </p:cNvPr>
          <p:cNvSpPr txBox="1"/>
          <p:nvPr/>
        </p:nvSpPr>
        <p:spPr>
          <a:xfrm flipH="1">
            <a:off x="9072709" y="1678750"/>
            <a:ext cx="1531113" cy="523220"/>
          </a:xfrm>
          <a:prstGeom prst="rect">
            <a:avLst/>
          </a:prstGeom>
          <a:noFill/>
        </p:spPr>
        <p:txBody>
          <a:bodyPr wrap="square" rtlCol="0">
            <a:spAutoFit/>
          </a:bodyPr>
          <a:lstStyle/>
          <a:p>
            <a:r>
              <a:rPr lang="en-US" sz="2800" b="1" dirty="0">
                <a:solidFill>
                  <a:schemeClr val="accent2"/>
                </a:solidFill>
                <a:latin typeface="+mj-lt"/>
              </a:rPr>
              <a:t>HR</a:t>
            </a:r>
            <a:endParaRPr lang="en-ID" sz="2800" b="1" dirty="0">
              <a:solidFill>
                <a:schemeClr val="accent2"/>
              </a:solidFill>
              <a:latin typeface="+mj-lt"/>
            </a:endParaRPr>
          </a:p>
        </p:txBody>
      </p:sp>
      <p:sp>
        <p:nvSpPr>
          <p:cNvPr id="17" name="TextBox 16">
            <a:extLst>
              <a:ext uri="{FF2B5EF4-FFF2-40B4-BE49-F238E27FC236}">
                <a16:creationId xmlns:a16="http://schemas.microsoft.com/office/drawing/2014/main" id="{02968652-627D-45FA-9779-2EB2BC613DE4}"/>
              </a:ext>
            </a:extLst>
          </p:cNvPr>
          <p:cNvSpPr txBox="1"/>
          <p:nvPr/>
        </p:nvSpPr>
        <p:spPr>
          <a:xfrm flipH="1">
            <a:off x="9072709" y="1996252"/>
            <a:ext cx="2138630" cy="420628"/>
          </a:xfrm>
          <a:prstGeom prst="rect">
            <a:avLst/>
          </a:prstGeom>
          <a:noFill/>
        </p:spPr>
        <p:txBody>
          <a:bodyPr wrap="square" rtlCol="0">
            <a:spAutoFit/>
          </a:bodyPr>
          <a:lstStyle/>
          <a:p>
            <a:pPr>
              <a:lnSpc>
                <a:spcPct val="150000"/>
              </a:lnSpc>
            </a:pPr>
            <a:r>
              <a:rPr lang="en-US" sz="1600" b="1" dirty="0">
                <a:solidFill>
                  <a:schemeClr val="tx1">
                    <a:lumMod val="75000"/>
                    <a:lumOff val="25000"/>
                  </a:schemeClr>
                </a:solidFill>
              </a:rPr>
              <a:t>Analytics</a:t>
            </a:r>
            <a:endParaRPr lang="en-ID" sz="1600" b="1" dirty="0">
              <a:solidFill>
                <a:schemeClr val="tx1">
                  <a:lumMod val="75000"/>
                  <a:lumOff val="25000"/>
                </a:schemeClr>
              </a:solidFill>
            </a:endParaRPr>
          </a:p>
        </p:txBody>
      </p:sp>
      <p:sp>
        <p:nvSpPr>
          <p:cNvPr id="42" name="Rectangle: Rounded Corners 41">
            <a:extLst>
              <a:ext uri="{FF2B5EF4-FFF2-40B4-BE49-F238E27FC236}">
                <a16:creationId xmlns:a16="http://schemas.microsoft.com/office/drawing/2014/main" id="{B46123C5-5E59-7DB7-6D31-CF5A1916304D}"/>
              </a:ext>
            </a:extLst>
          </p:cNvPr>
          <p:cNvSpPr/>
          <p:nvPr/>
        </p:nvSpPr>
        <p:spPr>
          <a:xfrm>
            <a:off x="285829" y="1539052"/>
            <a:ext cx="2271706" cy="457200"/>
          </a:xfrm>
          <a:prstGeom prst="roundRect">
            <a:avLst>
              <a:gd name="adj" fmla="val 50000"/>
            </a:avLst>
          </a:prstGeom>
          <a:solidFill>
            <a:schemeClr val="bg1"/>
          </a:solidFill>
          <a:ln>
            <a:noFill/>
          </a:ln>
          <a:effectLst>
            <a:outerShdw blurRad="241300" dist="152400" dir="2700000" sx="98000" sy="98000" algn="tl"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43" name="TextBox 42">
            <a:extLst>
              <a:ext uri="{FF2B5EF4-FFF2-40B4-BE49-F238E27FC236}">
                <a16:creationId xmlns:a16="http://schemas.microsoft.com/office/drawing/2014/main" id="{D3216DA9-9BE1-5BC3-21F4-2F4B49D246D3}"/>
              </a:ext>
            </a:extLst>
          </p:cNvPr>
          <p:cNvSpPr txBox="1"/>
          <p:nvPr/>
        </p:nvSpPr>
        <p:spPr>
          <a:xfrm>
            <a:off x="331547" y="1629153"/>
            <a:ext cx="2180268" cy="276999"/>
          </a:xfrm>
          <a:prstGeom prst="rect">
            <a:avLst/>
          </a:prstGeom>
          <a:noFill/>
        </p:spPr>
        <p:txBody>
          <a:bodyPr wrap="square" rtlCol="0">
            <a:spAutoFit/>
          </a:bodyPr>
          <a:lstStyle/>
          <a:p>
            <a:pPr algn="ctr"/>
            <a:r>
              <a:rPr lang="en-US" sz="1200" b="1" dirty="0">
                <a:solidFill>
                  <a:schemeClr val="tx1">
                    <a:lumMod val="75000"/>
                    <a:lumOff val="25000"/>
                  </a:schemeClr>
                </a:solidFill>
                <a:ea typeface="Roboto Mono SemiBold" panose="00000009000000000000" pitchFamily="49" charset="0"/>
              </a:rPr>
              <a:t>Employee’s Performance</a:t>
            </a:r>
            <a:endParaRPr lang="en-ID" sz="1200" dirty="0">
              <a:solidFill>
                <a:schemeClr val="tx1">
                  <a:lumMod val="75000"/>
                  <a:lumOff val="25000"/>
                </a:schemeClr>
              </a:solidFill>
              <a:ea typeface="Roboto Mono SemiBold" panose="00000009000000000000" pitchFamily="49" charset="0"/>
            </a:endParaRPr>
          </a:p>
        </p:txBody>
      </p:sp>
      <p:sp>
        <p:nvSpPr>
          <p:cNvPr id="48" name="Rectangle: Rounded Corners 47">
            <a:extLst>
              <a:ext uri="{FF2B5EF4-FFF2-40B4-BE49-F238E27FC236}">
                <a16:creationId xmlns:a16="http://schemas.microsoft.com/office/drawing/2014/main" id="{16AE625A-7AEF-DF5C-6069-42491E97832A}"/>
              </a:ext>
            </a:extLst>
          </p:cNvPr>
          <p:cNvSpPr/>
          <p:nvPr/>
        </p:nvSpPr>
        <p:spPr>
          <a:xfrm rot="18900000">
            <a:off x="11582380" y="5206895"/>
            <a:ext cx="1367821" cy="1367821"/>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9" name="Rectangle: Rounded Corners 48">
            <a:extLst>
              <a:ext uri="{FF2B5EF4-FFF2-40B4-BE49-F238E27FC236}">
                <a16:creationId xmlns:a16="http://schemas.microsoft.com/office/drawing/2014/main" id="{AE252B9B-9A86-8A93-31F7-E9AC59424938}"/>
              </a:ext>
            </a:extLst>
          </p:cNvPr>
          <p:cNvSpPr/>
          <p:nvPr/>
        </p:nvSpPr>
        <p:spPr>
          <a:xfrm rot="18900000">
            <a:off x="10540894" y="6422239"/>
            <a:ext cx="1367821" cy="1367821"/>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7" name="Graphic 6" descr="Statistics with solid fill">
            <a:extLst>
              <a:ext uri="{FF2B5EF4-FFF2-40B4-BE49-F238E27FC236}">
                <a16:creationId xmlns:a16="http://schemas.microsoft.com/office/drawing/2014/main" id="{C0EE6AF9-B5E5-F3B4-B271-F4949D099C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43536" y="1827032"/>
            <a:ext cx="457200" cy="457200"/>
          </a:xfrm>
          <a:prstGeom prst="rect">
            <a:avLst/>
          </a:prstGeom>
        </p:spPr>
      </p:pic>
    </p:spTree>
    <p:extLst>
      <p:ext uri="{BB962C8B-B14F-4D97-AF65-F5344CB8AC3E}">
        <p14:creationId xmlns:p14="http://schemas.microsoft.com/office/powerpoint/2010/main" val="332366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7EA50-1D18-AB70-EF81-10C60B5EEF5B}"/>
            </a:ext>
          </a:extLst>
        </p:cNvPr>
        <p:cNvGrpSpPr/>
        <p:nvPr/>
      </p:nvGrpSpPr>
      <p:grpSpPr>
        <a:xfrm>
          <a:off x="0" y="0"/>
          <a:ext cx="0" cy="0"/>
          <a:chOff x="0" y="0"/>
          <a:chExt cx="0" cy="0"/>
        </a:xfrm>
      </p:grpSpPr>
      <p:sp>
        <p:nvSpPr>
          <p:cNvPr id="3" name="Freeform: Shape 51">
            <a:extLst>
              <a:ext uri="{FF2B5EF4-FFF2-40B4-BE49-F238E27FC236}">
                <a16:creationId xmlns:a16="http://schemas.microsoft.com/office/drawing/2014/main" id="{337DADF4-62CF-735C-1DE0-8F0C2267BB9B}"/>
              </a:ext>
            </a:extLst>
          </p:cNvPr>
          <p:cNvSpPr/>
          <p:nvPr/>
        </p:nvSpPr>
        <p:spPr>
          <a:xfrm>
            <a:off x="0" y="4968505"/>
            <a:ext cx="12192000" cy="1889494"/>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gradFill>
            <a:gsLst>
              <a:gs pos="100000">
                <a:schemeClr val="tx1">
                  <a:alpha val="90000"/>
                </a:schemeClr>
              </a:gs>
              <a:gs pos="0">
                <a:schemeClr val="tx1">
                  <a:alpha val="70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5B595890-B96D-BE7F-758B-19919399DE41}"/>
              </a:ext>
            </a:extLst>
          </p:cNvPr>
          <p:cNvSpPr txBox="1"/>
          <p:nvPr/>
        </p:nvSpPr>
        <p:spPr>
          <a:xfrm>
            <a:off x="857658" y="5590086"/>
            <a:ext cx="10476684" cy="646331"/>
          </a:xfrm>
          <a:prstGeom prst="rect">
            <a:avLst/>
          </a:prstGeom>
          <a:noFill/>
        </p:spPr>
        <p:txBody>
          <a:bodyPr wrap="square" rtlCol="0">
            <a:spAutoFit/>
          </a:bodyPr>
          <a:lstStyle/>
          <a:p>
            <a:pPr algn="ctr"/>
            <a:r>
              <a:rPr lang="en-US" sz="3600" b="1" dirty="0">
                <a:solidFill>
                  <a:schemeClr val="bg1"/>
                </a:solidFill>
                <a:latin typeface="+mj-lt"/>
              </a:rPr>
              <a:t>Recruitment Channels &amp; KPI</a:t>
            </a:r>
          </a:p>
        </p:txBody>
      </p:sp>
      <p:sp>
        <p:nvSpPr>
          <p:cNvPr id="2" name="Title 1">
            <a:extLst>
              <a:ext uri="{FF2B5EF4-FFF2-40B4-BE49-F238E27FC236}">
                <a16:creationId xmlns:a16="http://schemas.microsoft.com/office/drawing/2014/main" id="{1EECF6B4-79BC-5038-50A0-0093252E116D}"/>
              </a:ext>
            </a:extLst>
          </p:cNvPr>
          <p:cNvSpPr txBox="1">
            <a:spLocks/>
          </p:cNvSpPr>
          <p:nvPr/>
        </p:nvSpPr>
        <p:spPr>
          <a:xfrm>
            <a:off x="-7489952" y="5532521"/>
            <a:ext cx="10058400" cy="16093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graphicFrame>
        <p:nvGraphicFramePr>
          <p:cNvPr id="5" name="Content Placeholder 4">
            <a:extLst>
              <a:ext uri="{FF2B5EF4-FFF2-40B4-BE49-F238E27FC236}">
                <a16:creationId xmlns:a16="http://schemas.microsoft.com/office/drawing/2014/main" id="{F26A00A5-0238-85F6-C687-AED4C3A9CA6C}"/>
              </a:ext>
            </a:extLst>
          </p:cNvPr>
          <p:cNvGraphicFramePr>
            <a:graphicFrameLocks/>
          </p:cNvGraphicFramePr>
          <p:nvPr>
            <p:extLst>
              <p:ext uri="{D42A27DB-BD31-4B8C-83A1-F6EECF244321}">
                <p14:modId xmlns:p14="http://schemas.microsoft.com/office/powerpoint/2010/main" val="364875303"/>
              </p:ext>
            </p:extLst>
          </p:nvPr>
        </p:nvGraphicFramePr>
        <p:xfrm>
          <a:off x="1066800" y="621583"/>
          <a:ext cx="10058400" cy="4051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0136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7E280-E5A8-FEC9-59D4-2D72ABF3477A}"/>
            </a:ext>
          </a:extLst>
        </p:cNvPr>
        <p:cNvGrpSpPr/>
        <p:nvPr/>
      </p:nvGrpSpPr>
      <p:grpSpPr>
        <a:xfrm>
          <a:off x="0" y="0"/>
          <a:ext cx="0" cy="0"/>
          <a:chOff x="0" y="0"/>
          <a:chExt cx="0" cy="0"/>
        </a:xfrm>
      </p:grpSpPr>
      <p:sp>
        <p:nvSpPr>
          <p:cNvPr id="3" name="Freeform: Shape 51">
            <a:extLst>
              <a:ext uri="{FF2B5EF4-FFF2-40B4-BE49-F238E27FC236}">
                <a16:creationId xmlns:a16="http://schemas.microsoft.com/office/drawing/2014/main" id="{7570074E-A97A-0870-3294-FE6444455AEE}"/>
              </a:ext>
            </a:extLst>
          </p:cNvPr>
          <p:cNvSpPr/>
          <p:nvPr/>
        </p:nvSpPr>
        <p:spPr>
          <a:xfrm>
            <a:off x="0" y="4968505"/>
            <a:ext cx="12192000" cy="1889494"/>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gradFill>
            <a:gsLst>
              <a:gs pos="100000">
                <a:schemeClr val="tx1">
                  <a:alpha val="90000"/>
                </a:schemeClr>
              </a:gs>
              <a:gs pos="0">
                <a:schemeClr val="tx1">
                  <a:alpha val="70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CE8159BB-FAC0-447B-5125-B1FD03DDC9AC}"/>
              </a:ext>
            </a:extLst>
          </p:cNvPr>
          <p:cNvSpPr txBox="1"/>
          <p:nvPr/>
        </p:nvSpPr>
        <p:spPr>
          <a:xfrm>
            <a:off x="857658" y="5590086"/>
            <a:ext cx="10476684" cy="1200329"/>
          </a:xfrm>
          <a:prstGeom prst="rect">
            <a:avLst/>
          </a:prstGeom>
          <a:noFill/>
        </p:spPr>
        <p:txBody>
          <a:bodyPr wrap="square" rtlCol="0">
            <a:spAutoFit/>
          </a:bodyPr>
          <a:lstStyle/>
          <a:p>
            <a:pPr algn="ctr"/>
            <a:r>
              <a:rPr lang="en-US" sz="3600" b="1" dirty="0">
                <a:solidFill>
                  <a:schemeClr val="bg1"/>
                </a:solidFill>
                <a:latin typeface="+mj-lt"/>
              </a:rPr>
              <a:t>KPI Success by Award Won</a:t>
            </a:r>
          </a:p>
          <a:p>
            <a:pPr algn="ctr"/>
            <a:endParaRPr lang="en-US" sz="3600" b="1" dirty="0">
              <a:solidFill>
                <a:schemeClr val="bg1"/>
              </a:solidFill>
              <a:latin typeface="+mj-lt"/>
            </a:endParaRPr>
          </a:p>
        </p:txBody>
      </p:sp>
      <p:graphicFrame>
        <p:nvGraphicFramePr>
          <p:cNvPr id="2" name="Chart 1">
            <a:extLst>
              <a:ext uri="{FF2B5EF4-FFF2-40B4-BE49-F238E27FC236}">
                <a16:creationId xmlns:a16="http://schemas.microsoft.com/office/drawing/2014/main" id="{58945C22-4791-164B-47D6-63ED788E4E64}"/>
              </a:ext>
            </a:extLst>
          </p:cNvPr>
          <p:cNvGraphicFramePr>
            <a:graphicFrameLocks/>
          </p:cNvGraphicFramePr>
          <p:nvPr>
            <p:extLst>
              <p:ext uri="{D42A27DB-BD31-4B8C-83A1-F6EECF244321}">
                <p14:modId xmlns:p14="http://schemas.microsoft.com/office/powerpoint/2010/main" val="638476581"/>
              </p:ext>
            </p:extLst>
          </p:nvPr>
        </p:nvGraphicFramePr>
        <p:xfrm>
          <a:off x="1466193" y="914399"/>
          <a:ext cx="9017876" cy="348417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4191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88E8B-FB20-4A61-5E3E-D2C36D4F417E}"/>
            </a:ext>
          </a:extLst>
        </p:cNvPr>
        <p:cNvGrpSpPr/>
        <p:nvPr/>
      </p:nvGrpSpPr>
      <p:grpSpPr>
        <a:xfrm>
          <a:off x="0" y="0"/>
          <a:ext cx="0" cy="0"/>
          <a:chOff x="0" y="0"/>
          <a:chExt cx="0" cy="0"/>
        </a:xfrm>
      </p:grpSpPr>
      <p:sp>
        <p:nvSpPr>
          <p:cNvPr id="3" name="Freeform: Shape 51">
            <a:extLst>
              <a:ext uri="{FF2B5EF4-FFF2-40B4-BE49-F238E27FC236}">
                <a16:creationId xmlns:a16="http://schemas.microsoft.com/office/drawing/2014/main" id="{249FBD9B-30C4-4F4D-BA8C-C7A12E681315}"/>
              </a:ext>
            </a:extLst>
          </p:cNvPr>
          <p:cNvSpPr/>
          <p:nvPr/>
        </p:nvSpPr>
        <p:spPr>
          <a:xfrm>
            <a:off x="0" y="4968505"/>
            <a:ext cx="12192000" cy="1889494"/>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gradFill>
            <a:gsLst>
              <a:gs pos="100000">
                <a:schemeClr val="tx1">
                  <a:alpha val="90000"/>
                </a:schemeClr>
              </a:gs>
              <a:gs pos="0">
                <a:schemeClr val="tx1">
                  <a:alpha val="70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8759CB58-55D2-0004-B686-C6A9C250B75E}"/>
              </a:ext>
            </a:extLst>
          </p:cNvPr>
          <p:cNvSpPr txBox="1"/>
          <p:nvPr/>
        </p:nvSpPr>
        <p:spPr>
          <a:xfrm>
            <a:off x="857658" y="5590086"/>
            <a:ext cx="10476684" cy="1200329"/>
          </a:xfrm>
          <a:prstGeom prst="rect">
            <a:avLst/>
          </a:prstGeom>
          <a:noFill/>
        </p:spPr>
        <p:txBody>
          <a:bodyPr wrap="square" rtlCol="0">
            <a:spAutoFit/>
          </a:bodyPr>
          <a:lstStyle/>
          <a:p>
            <a:pPr algn="ctr"/>
            <a:r>
              <a:rPr lang="en-US" sz="3600" b="1" dirty="0">
                <a:solidFill>
                  <a:schemeClr val="bg1"/>
                </a:solidFill>
                <a:latin typeface="+mj-lt"/>
              </a:rPr>
              <a:t>KPI Success by Length of Service Category</a:t>
            </a:r>
          </a:p>
          <a:p>
            <a:pPr algn="ctr"/>
            <a:endParaRPr lang="en-US" sz="3600" b="1" dirty="0">
              <a:solidFill>
                <a:schemeClr val="bg1"/>
              </a:solidFill>
              <a:latin typeface="+mj-lt"/>
            </a:endParaRPr>
          </a:p>
        </p:txBody>
      </p:sp>
      <p:graphicFrame>
        <p:nvGraphicFramePr>
          <p:cNvPr id="7" name="Content Placeholder 3">
            <a:extLst>
              <a:ext uri="{FF2B5EF4-FFF2-40B4-BE49-F238E27FC236}">
                <a16:creationId xmlns:a16="http://schemas.microsoft.com/office/drawing/2014/main" id="{829BF42B-9555-8070-9471-40AA59B6832D}"/>
              </a:ext>
            </a:extLst>
          </p:cNvPr>
          <p:cNvGraphicFramePr>
            <a:graphicFrameLocks/>
          </p:cNvGraphicFramePr>
          <p:nvPr>
            <p:extLst>
              <p:ext uri="{D42A27DB-BD31-4B8C-83A1-F6EECF244321}">
                <p14:modId xmlns:p14="http://schemas.microsoft.com/office/powerpoint/2010/main" val="1334191644"/>
              </p:ext>
            </p:extLst>
          </p:nvPr>
        </p:nvGraphicFramePr>
        <p:xfrm>
          <a:off x="1066800" y="606415"/>
          <a:ext cx="10058400" cy="4051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96367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Rounded Corners 32">
            <a:extLst>
              <a:ext uri="{FF2B5EF4-FFF2-40B4-BE49-F238E27FC236}">
                <a16:creationId xmlns:a16="http://schemas.microsoft.com/office/drawing/2014/main" id="{D8D4729C-CB04-AF19-D115-689332FDE9F8}"/>
              </a:ext>
            </a:extLst>
          </p:cNvPr>
          <p:cNvSpPr/>
          <p:nvPr/>
        </p:nvSpPr>
        <p:spPr>
          <a:xfrm rot="18900000">
            <a:off x="9304588" y="3853588"/>
            <a:ext cx="2293534" cy="2293534"/>
          </a:xfrm>
          <a:prstGeom prst="roundRect">
            <a:avLst/>
          </a:prstGeom>
          <a:gradFill flip="none" rotWithShape="1">
            <a:gsLst>
              <a:gs pos="98000">
                <a:schemeClr val="accent1">
                  <a:lumMod val="75000"/>
                  <a:alpha val="0"/>
                </a:schemeClr>
              </a:gs>
              <a:gs pos="0">
                <a:schemeClr val="accent1">
                  <a:alpha val="20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Rectangle: Rounded Corners 22">
            <a:extLst>
              <a:ext uri="{FF2B5EF4-FFF2-40B4-BE49-F238E27FC236}">
                <a16:creationId xmlns:a16="http://schemas.microsoft.com/office/drawing/2014/main" id="{0323B22B-ABF6-CFE2-587F-A31A8E3CC93F}"/>
              </a:ext>
            </a:extLst>
          </p:cNvPr>
          <p:cNvSpPr/>
          <p:nvPr/>
        </p:nvSpPr>
        <p:spPr>
          <a:xfrm rot="18900000">
            <a:off x="828214" y="1007822"/>
            <a:ext cx="2714896" cy="2714896"/>
          </a:xfrm>
          <a:prstGeom prst="roundRect">
            <a:avLst/>
          </a:prstGeom>
          <a:gradFill flip="none" rotWithShape="1">
            <a:gsLst>
              <a:gs pos="98000">
                <a:schemeClr val="accent1">
                  <a:lumMod val="75000"/>
                  <a:alpha val="0"/>
                </a:schemeClr>
              </a:gs>
              <a:gs pos="0">
                <a:schemeClr val="accent1">
                  <a:alpha val="20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Rounded Corners 23">
            <a:extLst>
              <a:ext uri="{FF2B5EF4-FFF2-40B4-BE49-F238E27FC236}">
                <a16:creationId xmlns:a16="http://schemas.microsoft.com/office/drawing/2014/main" id="{6DBEA1EA-736E-E420-93CD-327774482FD8}"/>
              </a:ext>
            </a:extLst>
          </p:cNvPr>
          <p:cNvSpPr/>
          <p:nvPr/>
        </p:nvSpPr>
        <p:spPr>
          <a:xfrm rot="2700000">
            <a:off x="10537588" y="1711366"/>
            <a:ext cx="1029238" cy="1029238"/>
          </a:xfrm>
          <a:prstGeom prst="roundRect">
            <a:avLst>
              <a:gd name="adj" fmla="val 8974"/>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Rectangle: Rounded Corners 27">
            <a:extLst>
              <a:ext uri="{FF2B5EF4-FFF2-40B4-BE49-F238E27FC236}">
                <a16:creationId xmlns:a16="http://schemas.microsoft.com/office/drawing/2014/main" id="{F2A2BC2E-D16B-D174-7503-C104A1543E38}"/>
              </a:ext>
            </a:extLst>
          </p:cNvPr>
          <p:cNvSpPr/>
          <p:nvPr/>
        </p:nvSpPr>
        <p:spPr>
          <a:xfrm rot="2700000">
            <a:off x="11677381" y="2186600"/>
            <a:ext cx="1029238" cy="1029238"/>
          </a:xfrm>
          <a:prstGeom prst="roundRect">
            <a:avLst>
              <a:gd name="adj" fmla="val 8974"/>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31" name="Group 30">
            <a:extLst>
              <a:ext uri="{FF2B5EF4-FFF2-40B4-BE49-F238E27FC236}">
                <a16:creationId xmlns:a16="http://schemas.microsoft.com/office/drawing/2014/main" id="{1309808E-7E03-84B6-BE32-10F6D3B37356}"/>
              </a:ext>
            </a:extLst>
          </p:cNvPr>
          <p:cNvGrpSpPr/>
          <p:nvPr/>
        </p:nvGrpSpPr>
        <p:grpSpPr>
          <a:xfrm rot="10800000">
            <a:off x="-481432" y="3914071"/>
            <a:ext cx="2169031" cy="1504472"/>
            <a:chOff x="1426902" y="4915372"/>
            <a:chExt cx="2169031" cy="1504472"/>
          </a:xfrm>
        </p:grpSpPr>
        <p:sp>
          <p:nvSpPr>
            <p:cNvPr id="29" name="Rectangle: Rounded Corners 28">
              <a:extLst>
                <a:ext uri="{FF2B5EF4-FFF2-40B4-BE49-F238E27FC236}">
                  <a16:creationId xmlns:a16="http://schemas.microsoft.com/office/drawing/2014/main" id="{F3C527F7-DD0D-263E-1A06-A74DD68D8035}"/>
                </a:ext>
              </a:extLst>
            </p:cNvPr>
            <p:cNvSpPr/>
            <p:nvPr/>
          </p:nvSpPr>
          <p:spPr>
            <a:xfrm rot="2700000">
              <a:off x="1426902" y="4915372"/>
              <a:ext cx="1029238" cy="1029238"/>
            </a:xfrm>
            <a:prstGeom prst="roundRect">
              <a:avLst>
                <a:gd name="adj" fmla="val 8974"/>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0" name="Rectangle: Rounded Corners 29">
              <a:extLst>
                <a:ext uri="{FF2B5EF4-FFF2-40B4-BE49-F238E27FC236}">
                  <a16:creationId xmlns:a16="http://schemas.microsoft.com/office/drawing/2014/main" id="{F7E8B625-2A70-1C76-62E2-6B021C413506}"/>
                </a:ext>
              </a:extLst>
            </p:cNvPr>
            <p:cNvSpPr/>
            <p:nvPr/>
          </p:nvSpPr>
          <p:spPr>
            <a:xfrm rot="2700000">
              <a:off x="2566695" y="5390606"/>
              <a:ext cx="1029238" cy="1029238"/>
            </a:xfrm>
            <a:prstGeom prst="roundRect">
              <a:avLst>
                <a:gd name="adj" fmla="val 8974"/>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 name="TextBox 2">
            <a:extLst>
              <a:ext uri="{FF2B5EF4-FFF2-40B4-BE49-F238E27FC236}">
                <a16:creationId xmlns:a16="http://schemas.microsoft.com/office/drawing/2014/main" id="{035B4B0A-EAB3-01B1-181F-0D3ED47CFED1}"/>
              </a:ext>
            </a:extLst>
          </p:cNvPr>
          <p:cNvSpPr txBox="1"/>
          <p:nvPr/>
        </p:nvSpPr>
        <p:spPr>
          <a:xfrm>
            <a:off x="580688" y="465867"/>
            <a:ext cx="8970461" cy="2215991"/>
          </a:xfrm>
          <a:prstGeom prst="rect">
            <a:avLst/>
          </a:prstGeom>
          <a:noFill/>
        </p:spPr>
        <p:txBody>
          <a:bodyPr wrap="square" rtlCol="0">
            <a:spAutoFit/>
          </a:bodyPr>
          <a:lstStyle/>
          <a:p>
            <a:r>
              <a:rPr lang="en-US" sz="13800" b="1" dirty="0">
                <a:solidFill>
                  <a:schemeClr val="tx2">
                    <a:lumMod val="75000"/>
                    <a:lumOff val="25000"/>
                  </a:schemeClr>
                </a:solidFill>
                <a:latin typeface="+mj-lt"/>
              </a:rPr>
              <a:t>Conclusion</a:t>
            </a:r>
            <a:endParaRPr lang="en-ID" sz="13800" b="1" dirty="0">
              <a:solidFill>
                <a:schemeClr val="tx2">
                  <a:lumMod val="75000"/>
                  <a:lumOff val="25000"/>
                </a:schemeClr>
              </a:solidFill>
              <a:latin typeface="+mj-lt"/>
            </a:endParaRPr>
          </a:p>
        </p:txBody>
      </p:sp>
      <p:sp>
        <p:nvSpPr>
          <p:cNvPr id="2" name="TextBox 1">
            <a:extLst>
              <a:ext uri="{FF2B5EF4-FFF2-40B4-BE49-F238E27FC236}">
                <a16:creationId xmlns:a16="http://schemas.microsoft.com/office/drawing/2014/main" id="{12302618-423A-0B30-B242-9EE5CB57146B}"/>
              </a:ext>
            </a:extLst>
          </p:cNvPr>
          <p:cNvSpPr txBox="1"/>
          <p:nvPr/>
        </p:nvSpPr>
        <p:spPr>
          <a:xfrm>
            <a:off x="2113193" y="2854854"/>
            <a:ext cx="7752704" cy="369332"/>
          </a:xfrm>
          <a:prstGeom prst="rect">
            <a:avLst/>
          </a:prstGeom>
          <a:noFill/>
        </p:spPr>
        <p:txBody>
          <a:bodyPr wrap="square" rtlCol="0">
            <a:spAutoFit/>
          </a:bodyPr>
          <a:lstStyle/>
          <a:p>
            <a:r>
              <a:rPr lang="en-US" dirty="0">
                <a:solidFill>
                  <a:schemeClr val="tx2">
                    <a:lumMod val="75000"/>
                    <a:lumOff val="25000"/>
                  </a:schemeClr>
                </a:solidFill>
                <a:latin typeface="+mj-lt"/>
              </a:rPr>
              <a:t>     Employee performance is the key driver of organizational success.</a:t>
            </a:r>
          </a:p>
        </p:txBody>
      </p:sp>
      <p:sp>
        <p:nvSpPr>
          <p:cNvPr id="8" name="TextBox 7">
            <a:extLst>
              <a:ext uri="{FF2B5EF4-FFF2-40B4-BE49-F238E27FC236}">
                <a16:creationId xmlns:a16="http://schemas.microsoft.com/office/drawing/2014/main" id="{389A81DF-6FE4-1993-36EE-545054EC9116}"/>
              </a:ext>
            </a:extLst>
          </p:cNvPr>
          <p:cNvSpPr txBox="1"/>
          <p:nvPr/>
        </p:nvSpPr>
        <p:spPr>
          <a:xfrm>
            <a:off x="2113193" y="3528916"/>
            <a:ext cx="7752704" cy="2585323"/>
          </a:xfrm>
          <a:prstGeom prst="rect">
            <a:avLst/>
          </a:prstGeom>
          <a:noFill/>
        </p:spPr>
        <p:txBody>
          <a:bodyPr wrap="square" rtlCol="0">
            <a:spAutoFit/>
          </a:bodyPr>
          <a:lstStyle/>
          <a:p>
            <a:r>
              <a:rPr lang="en-US" dirty="0">
                <a:solidFill>
                  <a:schemeClr val="tx2">
                    <a:lumMod val="75000"/>
                    <a:lumOff val="25000"/>
                  </a:schemeClr>
                </a:solidFill>
                <a:latin typeface="+mj-lt"/>
              </a:rPr>
              <a:t>     Our analysis shows that employee performance is strongly influenced      by training , recognition, and past ratings.</a:t>
            </a:r>
          </a:p>
          <a:p>
            <a:endParaRPr lang="en-US" dirty="0">
              <a:solidFill>
                <a:schemeClr val="tx2">
                  <a:lumMod val="75000"/>
                  <a:lumOff val="25000"/>
                </a:schemeClr>
              </a:solidFill>
              <a:latin typeface="+mj-lt"/>
            </a:endParaRPr>
          </a:p>
          <a:p>
            <a:r>
              <a:rPr lang="en-US" dirty="0">
                <a:solidFill>
                  <a:schemeClr val="tx2">
                    <a:lumMod val="75000"/>
                    <a:lumOff val="25000"/>
                  </a:schemeClr>
                </a:solidFill>
                <a:latin typeface="+mj-lt"/>
              </a:rPr>
              <a:t>     Mid-tenure employees and high-training departments perform best, while overall only one-third of employees meet KPIs. </a:t>
            </a:r>
          </a:p>
          <a:p>
            <a:endParaRPr lang="en-US" dirty="0">
              <a:solidFill>
                <a:schemeClr val="tx2">
                  <a:lumMod val="75000"/>
                  <a:lumOff val="25000"/>
                </a:schemeClr>
              </a:solidFill>
              <a:latin typeface="+mj-lt"/>
            </a:endParaRPr>
          </a:p>
          <a:p>
            <a:r>
              <a:rPr lang="en-US" dirty="0">
                <a:solidFill>
                  <a:schemeClr val="tx2">
                    <a:lumMod val="75000"/>
                    <a:lumOff val="25000"/>
                  </a:schemeClr>
                </a:solidFill>
                <a:latin typeface="+mj-lt"/>
              </a:rPr>
              <a:t>    HR should focus on improving training, expanding recognition, and addressing diversity gaps to close the performance gap and drive organizational success.”</a:t>
            </a:r>
          </a:p>
        </p:txBody>
      </p:sp>
      <p:sp>
        <p:nvSpPr>
          <p:cNvPr id="4" name="Rectangle: Rounded Corners 2">
            <a:extLst>
              <a:ext uri="{FF2B5EF4-FFF2-40B4-BE49-F238E27FC236}">
                <a16:creationId xmlns:a16="http://schemas.microsoft.com/office/drawing/2014/main" id="{79847B11-84FD-EDCE-9888-E7FD0DB44D2C}"/>
              </a:ext>
            </a:extLst>
          </p:cNvPr>
          <p:cNvSpPr/>
          <p:nvPr/>
        </p:nvSpPr>
        <p:spPr>
          <a:xfrm rot="5400000">
            <a:off x="2086704" y="2930556"/>
            <a:ext cx="287316" cy="23433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Rounded Corners 2">
            <a:extLst>
              <a:ext uri="{FF2B5EF4-FFF2-40B4-BE49-F238E27FC236}">
                <a16:creationId xmlns:a16="http://schemas.microsoft.com/office/drawing/2014/main" id="{8A621C1C-66C1-9232-875A-C60C8EA6F129}"/>
              </a:ext>
            </a:extLst>
          </p:cNvPr>
          <p:cNvSpPr/>
          <p:nvPr/>
        </p:nvSpPr>
        <p:spPr>
          <a:xfrm rot="5400000">
            <a:off x="2086704" y="3603913"/>
            <a:ext cx="287316" cy="23433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Rounded Corners 2">
            <a:extLst>
              <a:ext uri="{FF2B5EF4-FFF2-40B4-BE49-F238E27FC236}">
                <a16:creationId xmlns:a16="http://schemas.microsoft.com/office/drawing/2014/main" id="{01B77F97-0C62-0752-EE07-17CD340DA932}"/>
              </a:ext>
            </a:extLst>
          </p:cNvPr>
          <p:cNvSpPr/>
          <p:nvPr/>
        </p:nvSpPr>
        <p:spPr>
          <a:xfrm rot="5400000">
            <a:off x="2086704" y="4421768"/>
            <a:ext cx="287316" cy="23433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Rounded Corners 2">
            <a:extLst>
              <a:ext uri="{FF2B5EF4-FFF2-40B4-BE49-F238E27FC236}">
                <a16:creationId xmlns:a16="http://schemas.microsoft.com/office/drawing/2014/main" id="{B593E35D-14D7-B306-0FA1-95D099753AAC}"/>
              </a:ext>
            </a:extLst>
          </p:cNvPr>
          <p:cNvSpPr/>
          <p:nvPr/>
        </p:nvSpPr>
        <p:spPr>
          <a:xfrm rot="5400000">
            <a:off x="2086704" y="5182961"/>
            <a:ext cx="287316" cy="23433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937490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06760-A027-1D11-5359-FE0F169673F7}"/>
            </a:ext>
          </a:extLst>
        </p:cNvPr>
        <p:cNvGrpSpPr/>
        <p:nvPr/>
      </p:nvGrpSpPr>
      <p:grpSpPr>
        <a:xfrm>
          <a:off x="0" y="0"/>
          <a:ext cx="0" cy="0"/>
          <a:chOff x="0" y="0"/>
          <a:chExt cx="0" cy="0"/>
        </a:xfrm>
      </p:grpSpPr>
      <p:sp>
        <p:nvSpPr>
          <p:cNvPr id="2" name="Rectangle: Rounded Corners 2">
            <a:extLst>
              <a:ext uri="{FF2B5EF4-FFF2-40B4-BE49-F238E27FC236}">
                <a16:creationId xmlns:a16="http://schemas.microsoft.com/office/drawing/2014/main" id="{2024E237-691F-3483-0225-7BB4C3E285C3}"/>
              </a:ext>
            </a:extLst>
          </p:cNvPr>
          <p:cNvSpPr/>
          <p:nvPr/>
        </p:nvSpPr>
        <p:spPr>
          <a:xfrm rot="2175105">
            <a:off x="51955" y="7693717"/>
            <a:ext cx="1367821" cy="1367821"/>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Rounded Corners 3">
            <a:extLst>
              <a:ext uri="{FF2B5EF4-FFF2-40B4-BE49-F238E27FC236}">
                <a16:creationId xmlns:a16="http://schemas.microsoft.com/office/drawing/2014/main" id="{6D8A5885-80C3-D4BA-068D-D0728CFC2D0F}"/>
              </a:ext>
            </a:extLst>
          </p:cNvPr>
          <p:cNvSpPr/>
          <p:nvPr/>
        </p:nvSpPr>
        <p:spPr>
          <a:xfrm rot="2175105">
            <a:off x="-987128" y="8781739"/>
            <a:ext cx="1367821" cy="1367821"/>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994AA5AA-98FC-A0B9-04E6-92EFF27D4073}"/>
              </a:ext>
            </a:extLst>
          </p:cNvPr>
          <p:cNvSpPr txBox="1"/>
          <p:nvPr/>
        </p:nvSpPr>
        <p:spPr>
          <a:xfrm>
            <a:off x="735866" y="554392"/>
            <a:ext cx="4878619" cy="1200329"/>
          </a:xfrm>
          <a:prstGeom prst="rect">
            <a:avLst/>
          </a:prstGeom>
          <a:noFill/>
        </p:spPr>
        <p:txBody>
          <a:bodyPr wrap="square" rtlCol="0">
            <a:spAutoFit/>
          </a:bodyPr>
          <a:lstStyle/>
          <a:p>
            <a:r>
              <a:rPr lang="en-US" sz="3600" b="1" dirty="0">
                <a:solidFill>
                  <a:schemeClr val="tx1">
                    <a:lumMod val="65000"/>
                    <a:lumOff val="35000"/>
                  </a:schemeClr>
                </a:solidFill>
              </a:rPr>
              <a:t>Recommendations</a:t>
            </a:r>
          </a:p>
          <a:p>
            <a:endParaRPr lang="en-US" sz="3600" b="1" dirty="0">
              <a:solidFill>
                <a:schemeClr val="accent1"/>
              </a:solidFill>
            </a:endParaRPr>
          </a:p>
        </p:txBody>
      </p:sp>
      <p:sp>
        <p:nvSpPr>
          <p:cNvPr id="9" name="Rectangle: Rounded Corners 2">
            <a:extLst>
              <a:ext uri="{FF2B5EF4-FFF2-40B4-BE49-F238E27FC236}">
                <a16:creationId xmlns:a16="http://schemas.microsoft.com/office/drawing/2014/main" id="{E3CB9D70-8FE0-2215-B6CD-B8BC6E617BF0}"/>
              </a:ext>
            </a:extLst>
          </p:cNvPr>
          <p:cNvSpPr/>
          <p:nvPr/>
        </p:nvSpPr>
        <p:spPr>
          <a:xfrm rot="5400000">
            <a:off x="777344" y="1534796"/>
            <a:ext cx="287316" cy="23433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TextBox 10">
            <a:extLst>
              <a:ext uri="{FF2B5EF4-FFF2-40B4-BE49-F238E27FC236}">
                <a16:creationId xmlns:a16="http://schemas.microsoft.com/office/drawing/2014/main" id="{839169B5-3619-7792-D784-9B2AA9A88325}"/>
              </a:ext>
            </a:extLst>
          </p:cNvPr>
          <p:cNvSpPr txBox="1"/>
          <p:nvPr/>
        </p:nvSpPr>
        <p:spPr>
          <a:xfrm>
            <a:off x="1166783" y="1467300"/>
            <a:ext cx="6834217" cy="369332"/>
          </a:xfrm>
          <a:prstGeom prst="rect">
            <a:avLst/>
          </a:prstGeom>
          <a:noFill/>
        </p:spPr>
        <p:txBody>
          <a:bodyPr wrap="square" rtlCol="0">
            <a:spAutoFit/>
          </a:bodyPr>
          <a:lstStyle/>
          <a:p>
            <a:r>
              <a:rPr lang="en-US" b="1" dirty="0"/>
              <a:t>Enhance KPI Performance Through Training Participation</a:t>
            </a:r>
            <a:endParaRPr lang="en-US" b="1" dirty="0">
              <a:solidFill>
                <a:schemeClr val="tx2">
                  <a:lumMod val="75000"/>
                  <a:lumOff val="25000"/>
                </a:schemeClr>
              </a:solidFill>
              <a:latin typeface="+mj-lt"/>
            </a:endParaRPr>
          </a:p>
        </p:txBody>
      </p:sp>
      <p:sp>
        <p:nvSpPr>
          <p:cNvPr id="38" name="Rectangle: Rounded Corners 23">
            <a:extLst>
              <a:ext uri="{FF2B5EF4-FFF2-40B4-BE49-F238E27FC236}">
                <a16:creationId xmlns:a16="http://schemas.microsoft.com/office/drawing/2014/main" id="{D5BD2CC3-1388-412E-E389-1E565192E2A9}"/>
              </a:ext>
            </a:extLst>
          </p:cNvPr>
          <p:cNvSpPr/>
          <p:nvPr/>
        </p:nvSpPr>
        <p:spPr>
          <a:xfrm rot="18900000">
            <a:off x="9957019" y="-424313"/>
            <a:ext cx="1639207" cy="1639207"/>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 name="Title 1">
            <a:extLst>
              <a:ext uri="{FF2B5EF4-FFF2-40B4-BE49-F238E27FC236}">
                <a16:creationId xmlns:a16="http://schemas.microsoft.com/office/drawing/2014/main" id="{003C0D3D-029C-C67D-2970-7AEB9B0FD183}"/>
              </a:ext>
            </a:extLst>
          </p:cNvPr>
          <p:cNvSpPr txBox="1">
            <a:spLocks/>
          </p:cNvSpPr>
          <p:nvPr/>
        </p:nvSpPr>
        <p:spPr>
          <a:xfrm>
            <a:off x="3902528" y="8509706"/>
            <a:ext cx="10058400" cy="16093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Recommendations</a:t>
            </a:r>
          </a:p>
        </p:txBody>
      </p:sp>
      <p:sp>
        <p:nvSpPr>
          <p:cNvPr id="4" name="Content Placeholder 2">
            <a:extLst>
              <a:ext uri="{FF2B5EF4-FFF2-40B4-BE49-F238E27FC236}">
                <a16:creationId xmlns:a16="http://schemas.microsoft.com/office/drawing/2014/main" id="{3EE7D15B-94BE-CDA0-4496-817A4E20786D}"/>
              </a:ext>
            </a:extLst>
          </p:cNvPr>
          <p:cNvSpPr txBox="1">
            <a:spLocks/>
          </p:cNvSpPr>
          <p:nvPr/>
        </p:nvSpPr>
        <p:spPr>
          <a:xfrm>
            <a:off x="3902528" y="10146482"/>
            <a:ext cx="10058400" cy="4050792"/>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a:t>
            </a:r>
            <a:r>
              <a:rPr lang="en-US" b="1" dirty="0"/>
              <a:t>Focus on Training Quality, Not Quantity</a:t>
            </a:r>
            <a:br>
              <a:rPr lang="en-US" dirty="0"/>
            </a:br>
            <a:r>
              <a:rPr lang="en-US" b="1" dirty="0"/>
              <a:t>Expand Recognition Programs</a:t>
            </a:r>
            <a:br>
              <a:rPr lang="en-US" dirty="0"/>
            </a:br>
            <a:r>
              <a:rPr lang="en-US" dirty="0"/>
              <a:t>Awards and promotions are strongly tied to performance, but currently limited to a small percentage of employees. Broaden recognition to motivate a larger share of staff.</a:t>
            </a:r>
          </a:p>
          <a:p>
            <a:r>
              <a:rPr lang="en-US" b="1" dirty="0"/>
              <a:t>Strengthen Support Across Career Stages</a:t>
            </a:r>
            <a:br>
              <a:rPr lang="en-US" dirty="0"/>
            </a:br>
            <a:r>
              <a:rPr lang="en-US" dirty="0"/>
              <a:t>Provide strong onboarding and mentoring for new hires (0–2 years), and re-engagement opportunities for long-tenured employees to maintain productivity.</a:t>
            </a:r>
          </a:p>
          <a:p>
            <a:r>
              <a:rPr lang="en-US" b="1" dirty="0"/>
              <a:t>Close the Gender Representation Gap</a:t>
            </a:r>
            <a:br>
              <a:rPr lang="en-US" dirty="0"/>
            </a:br>
            <a:r>
              <a:rPr lang="en-US" dirty="0"/>
              <a:t>While KPI success is similar for men and women, some departments are male-dominated. HR should encourage more balanced hiring and promotion practices.</a:t>
            </a:r>
          </a:p>
          <a:p>
            <a:r>
              <a:rPr lang="en-US" b="1" dirty="0"/>
              <a:t>Leverage High-Performing Departments as Benchmarks</a:t>
            </a:r>
            <a:br>
              <a:rPr lang="en-US" dirty="0"/>
            </a:br>
            <a:r>
              <a:rPr lang="en-US" dirty="0"/>
              <a:t>Technology and Operations show both high training scores and KPI achievement. Their practices can be modeled across other teams to raise performance standards company-wide.</a:t>
            </a:r>
          </a:p>
          <a:p>
            <a:endParaRPr lang="en-US" dirty="0"/>
          </a:p>
        </p:txBody>
      </p:sp>
      <p:sp>
        <p:nvSpPr>
          <p:cNvPr id="8" name="TextBox 7">
            <a:extLst>
              <a:ext uri="{FF2B5EF4-FFF2-40B4-BE49-F238E27FC236}">
                <a16:creationId xmlns:a16="http://schemas.microsoft.com/office/drawing/2014/main" id="{BB819547-4A37-C996-1565-BB1F957773F3}"/>
              </a:ext>
            </a:extLst>
          </p:cNvPr>
          <p:cNvSpPr txBox="1"/>
          <p:nvPr/>
        </p:nvSpPr>
        <p:spPr>
          <a:xfrm>
            <a:off x="743037" y="1913349"/>
            <a:ext cx="11192680" cy="646331"/>
          </a:xfrm>
          <a:prstGeom prst="rect">
            <a:avLst/>
          </a:prstGeom>
          <a:noFill/>
        </p:spPr>
        <p:txBody>
          <a:bodyPr wrap="square" rtlCol="0">
            <a:spAutoFit/>
          </a:bodyPr>
          <a:lstStyle/>
          <a:p>
            <a:r>
              <a:rPr lang="en-US" dirty="0"/>
              <a:t>Encourage employees to participate in more training programs, as increased training programs are strongly linked to higher KPI achievement rates.</a:t>
            </a:r>
          </a:p>
        </p:txBody>
      </p:sp>
      <p:sp>
        <p:nvSpPr>
          <p:cNvPr id="10" name="Rectangle: Rounded Corners 2">
            <a:extLst>
              <a:ext uri="{FF2B5EF4-FFF2-40B4-BE49-F238E27FC236}">
                <a16:creationId xmlns:a16="http://schemas.microsoft.com/office/drawing/2014/main" id="{93BE4310-C0A6-FE7F-0AB2-8E2F378455DF}"/>
              </a:ext>
            </a:extLst>
          </p:cNvPr>
          <p:cNvSpPr/>
          <p:nvPr/>
        </p:nvSpPr>
        <p:spPr>
          <a:xfrm rot="5400000">
            <a:off x="777344" y="2879502"/>
            <a:ext cx="287316" cy="23433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TextBox 16">
            <a:extLst>
              <a:ext uri="{FF2B5EF4-FFF2-40B4-BE49-F238E27FC236}">
                <a16:creationId xmlns:a16="http://schemas.microsoft.com/office/drawing/2014/main" id="{17D8C8F3-D724-C790-7846-0B13F6352300}"/>
              </a:ext>
            </a:extLst>
          </p:cNvPr>
          <p:cNvSpPr txBox="1"/>
          <p:nvPr/>
        </p:nvSpPr>
        <p:spPr>
          <a:xfrm>
            <a:off x="1166783" y="2812006"/>
            <a:ext cx="6834217" cy="369332"/>
          </a:xfrm>
          <a:prstGeom prst="rect">
            <a:avLst/>
          </a:prstGeom>
          <a:noFill/>
        </p:spPr>
        <p:txBody>
          <a:bodyPr wrap="square" rtlCol="0">
            <a:spAutoFit/>
          </a:bodyPr>
          <a:lstStyle/>
          <a:p>
            <a:r>
              <a:rPr lang="en-US" b="1" dirty="0"/>
              <a:t>Strengthen Support Across Career Stages</a:t>
            </a:r>
            <a:endParaRPr lang="en-US" b="1" dirty="0">
              <a:solidFill>
                <a:schemeClr val="tx2">
                  <a:lumMod val="75000"/>
                  <a:lumOff val="25000"/>
                </a:schemeClr>
              </a:solidFill>
              <a:latin typeface="+mj-lt"/>
            </a:endParaRPr>
          </a:p>
        </p:txBody>
      </p:sp>
      <p:sp>
        <p:nvSpPr>
          <p:cNvPr id="18" name="TextBox 17">
            <a:extLst>
              <a:ext uri="{FF2B5EF4-FFF2-40B4-BE49-F238E27FC236}">
                <a16:creationId xmlns:a16="http://schemas.microsoft.com/office/drawing/2014/main" id="{A86FDC96-338D-1E84-5B40-8D1E56733176}"/>
              </a:ext>
            </a:extLst>
          </p:cNvPr>
          <p:cNvSpPr txBox="1"/>
          <p:nvPr/>
        </p:nvSpPr>
        <p:spPr>
          <a:xfrm>
            <a:off x="743037" y="3258055"/>
            <a:ext cx="11192680" cy="646331"/>
          </a:xfrm>
          <a:prstGeom prst="rect">
            <a:avLst/>
          </a:prstGeom>
          <a:noFill/>
        </p:spPr>
        <p:txBody>
          <a:bodyPr wrap="square" rtlCol="0">
            <a:spAutoFit/>
          </a:bodyPr>
          <a:lstStyle/>
          <a:p>
            <a:r>
              <a:rPr lang="en-US" dirty="0"/>
              <a:t>Provide re-engagement opportunities for experienced and long tenure employees and monitoring the new hired &amp; mid-tenure employees to maintain productivity.</a:t>
            </a:r>
          </a:p>
        </p:txBody>
      </p:sp>
      <p:sp>
        <p:nvSpPr>
          <p:cNvPr id="19" name="Rectangle: Rounded Corners 2">
            <a:extLst>
              <a:ext uri="{FF2B5EF4-FFF2-40B4-BE49-F238E27FC236}">
                <a16:creationId xmlns:a16="http://schemas.microsoft.com/office/drawing/2014/main" id="{2223F762-08F7-9DD8-3B7E-26D088FE09CB}"/>
              </a:ext>
            </a:extLst>
          </p:cNvPr>
          <p:cNvSpPr/>
          <p:nvPr/>
        </p:nvSpPr>
        <p:spPr>
          <a:xfrm rot="5400000">
            <a:off x="777344" y="4191467"/>
            <a:ext cx="287316" cy="23433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TextBox 25">
            <a:extLst>
              <a:ext uri="{FF2B5EF4-FFF2-40B4-BE49-F238E27FC236}">
                <a16:creationId xmlns:a16="http://schemas.microsoft.com/office/drawing/2014/main" id="{FA359DD9-09FE-A4D2-767B-E27C8D652947}"/>
              </a:ext>
            </a:extLst>
          </p:cNvPr>
          <p:cNvSpPr txBox="1"/>
          <p:nvPr/>
        </p:nvSpPr>
        <p:spPr>
          <a:xfrm>
            <a:off x="1166783" y="4123971"/>
            <a:ext cx="6834217" cy="369332"/>
          </a:xfrm>
          <a:prstGeom prst="rect">
            <a:avLst/>
          </a:prstGeom>
          <a:noFill/>
        </p:spPr>
        <p:txBody>
          <a:bodyPr wrap="square" rtlCol="0">
            <a:spAutoFit/>
          </a:bodyPr>
          <a:lstStyle/>
          <a:p>
            <a:r>
              <a:rPr lang="en-US" b="1" dirty="0"/>
              <a:t>Close the Gender Representation Gap</a:t>
            </a:r>
            <a:endParaRPr lang="en-US" b="1" dirty="0">
              <a:solidFill>
                <a:schemeClr val="tx2">
                  <a:lumMod val="75000"/>
                  <a:lumOff val="25000"/>
                </a:schemeClr>
              </a:solidFill>
              <a:latin typeface="+mj-lt"/>
            </a:endParaRPr>
          </a:p>
        </p:txBody>
      </p:sp>
      <p:sp>
        <p:nvSpPr>
          <p:cNvPr id="27" name="TextBox 26">
            <a:extLst>
              <a:ext uri="{FF2B5EF4-FFF2-40B4-BE49-F238E27FC236}">
                <a16:creationId xmlns:a16="http://schemas.microsoft.com/office/drawing/2014/main" id="{88197DFB-8374-091F-F06C-0576573B2C26}"/>
              </a:ext>
            </a:extLst>
          </p:cNvPr>
          <p:cNvSpPr txBox="1"/>
          <p:nvPr/>
        </p:nvSpPr>
        <p:spPr>
          <a:xfrm>
            <a:off x="743037" y="4570020"/>
            <a:ext cx="11192680" cy="646331"/>
          </a:xfrm>
          <a:prstGeom prst="rect">
            <a:avLst/>
          </a:prstGeom>
          <a:noFill/>
        </p:spPr>
        <p:txBody>
          <a:bodyPr wrap="square" rtlCol="0">
            <a:spAutoFit/>
          </a:bodyPr>
          <a:lstStyle/>
          <a:p>
            <a:r>
              <a:rPr lang="en-US" dirty="0"/>
              <a:t>While KPI success is similar for men and women, some departments are male-dominated. HR should encourage more balanced hiring and promotion practices.</a:t>
            </a:r>
          </a:p>
        </p:txBody>
      </p:sp>
      <p:sp>
        <p:nvSpPr>
          <p:cNvPr id="28" name="Rectangle: Rounded Corners 2">
            <a:extLst>
              <a:ext uri="{FF2B5EF4-FFF2-40B4-BE49-F238E27FC236}">
                <a16:creationId xmlns:a16="http://schemas.microsoft.com/office/drawing/2014/main" id="{105152EB-4E64-2686-90DB-8E3F402F3B93}"/>
              </a:ext>
            </a:extLst>
          </p:cNvPr>
          <p:cNvSpPr/>
          <p:nvPr/>
        </p:nvSpPr>
        <p:spPr>
          <a:xfrm rot="5400000">
            <a:off x="777344" y="5468724"/>
            <a:ext cx="287316" cy="23433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9" name="TextBox 28">
            <a:extLst>
              <a:ext uri="{FF2B5EF4-FFF2-40B4-BE49-F238E27FC236}">
                <a16:creationId xmlns:a16="http://schemas.microsoft.com/office/drawing/2014/main" id="{3A4CD615-E225-7EE9-07FE-97906290152D}"/>
              </a:ext>
            </a:extLst>
          </p:cNvPr>
          <p:cNvSpPr txBox="1"/>
          <p:nvPr/>
        </p:nvSpPr>
        <p:spPr>
          <a:xfrm>
            <a:off x="1166783" y="5401228"/>
            <a:ext cx="6834217" cy="369332"/>
          </a:xfrm>
          <a:prstGeom prst="rect">
            <a:avLst/>
          </a:prstGeom>
          <a:noFill/>
        </p:spPr>
        <p:txBody>
          <a:bodyPr wrap="square" rtlCol="0">
            <a:spAutoFit/>
          </a:bodyPr>
          <a:lstStyle/>
          <a:p>
            <a:r>
              <a:rPr lang="en-US" b="1" dirty="0"/>
              <a:t>Leverage High-Performing Departments as Benchmarks</a:t>
            </a:r>
            <a:endParaRPr lang="en-US" b="1" dirty="0">
              <a:solidFill>
                <a:schemeClr val="tx2">
                  <a:lumMod val="75000"/>
                  <a:lumOff val="25000"/>
                </a:schemeClr>
              </a:solidFill>
              <a:latin typeface="+mj-lt"/>
            </a:endParaRPr>
          </a:p>
        </p:txBody>
      </p:sp>
      <p:sp>
        <p:nvSpPr>
          <p:cNvPr id="30" name="TextBox 29">
            <a:extLst>
              <a:ext uri="{FF2B5EF4-FFF2-40B4-BE49-F238E27FC236}">
                <a16:creationId xmlns:a16="http://schemas.microsoft.com/office/drawing/2014/main" id="{92DB043E-9154-E9C8-DF52-C58D8DEC1B9C}"/>
              </a:ext>
            </a:extLst>
          </p:cNvPr>
          <p:cNvSpPr txBox="1"/>
          <p:nvPr/>
        </p:nvSpPr>
        <p:spPr>
          <a:xfrm>
            <a:off x="743037" y="5847277"/>
            <a:ext cx="11192680" cy="646331"/>
          </a:xfrm>
          <a:prstGeom prst="rect">
            <a:avLst/>
          </a:prstGeom>
          <a:noFill/>
        </p:spPr>
        <p:txBody>
          <a:bodyPr wrap="square" rtlCol="0">
            <a:spAutoFit/>
          </a:bodyPr>
          <a:lstStyle/>
          <a:p>
            <a:r>
              <a:rPr lang="en-US" dirty="0"/>
              <a:t>Analytics and Research and Development departments show both high training scores and KPI achievement. Their practices can be modeled across other teams to raise performance standards company-wide.</a:t>
            </a:r>
          </a:p>
        </p:txBody>
      </p:sp>
    </p:spTree>
    <p:extLst>
      <p:ext uri="{BB962C8B-B14F-4D97-AF65-F5344CB8AC3E}">
        <p14:creationId xmlns:p14="http://schemas.microsoft.com/office/powerpoint/2010/main" val="455999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28C96AB2-9733-0AEE-6391-51126903B8C9}"/>
              </a:ext>
            </a:extLst>
          </p:cNvPr>
          <p:cNvSpPr/>
          <p:nvPr/>
        </p:nvSpPr>
        <p:spPr>
          <a:xfrm>
            <a:off x="0" y="0"/>
            <a:ext cx="12192000" cy="6858000"/>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gradFill>
            <a:gsLst>
              <a:gs pos="100000">
                <a:schemeClr val="tx1">
                  <a:alpha val="90000"/>
                </a:schemeClr>
              </a:gs>
              <a:gs pos="0">
                <a:schemeClr val="tx1">
                  <a:alpha val="70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Rounded Corners 2">
            <a:extLst>
              <a:ext uri="{FF2B5EF4-FFF2-40B4-BE49-F238E27FC236}">
                <a16:creationId xmlns:a16="http://schemas.microsoft.com/office/drawing/2014/main" id="{8B38D8CB-0FA0-2C9A-1F6C-CE1808111F05}"/>
              </a:ext>
            </a:extLst>
          </p:cNvPr>
          <p:cNvSpPr/>
          <p:nvPr/>
        </p:nvSpPr>
        <p:spPr>
          <a:xfrm rot="18900000">
            <a:off x="9110316" y="3846413"/>
            <a:ext cx="2293534" cy="2293534"/>
          </a:xfrm>
          <a:prstGeom prst="roundRect">
            <a:avLst/>
          </a:prstGeom>
          <a:gradFill flip="none" rotWithShape="1">
            <a:gsLst>
              <a:gs pos="98000">
                <a:schemeClr val="accent1">
                  <a:lumMod val="75000"/>
                  <a:alpha val="0"/>
                </a:schemeClr>
              </a:gs>
              <a:gs pos="0">
                <a:schemeClr val="accent1">
                  <a:alpha val="20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7499C1F3-D743-1347-76A5-AC2AC41081BF}"/>
              </a:ext>
            </a:extLst>
          </p:cNvPr>
          <p:cNvSpPr txBox="1"/>
          <p:nvPr/>
        </p:nvSpPr>
        <p:spPr>
          <a:xfrm>
            <a:off x="6096000" y="3776369"/>
            <a:ext cx="4289578" cy="1862048"/>
          </a:xfrm>
          <a:prstGeom prst="rect">
            <a:avLst/>
          </a:prstGeom>
          <a:noFill/>
        </p:spPr>
        <p:txBody>
          <a:bodyPr wrap="square" rtlCol="0">
            <a:spAutoFit/>
          </a:bodyPr>
          <a:lstStyle/>
          <a:p>
            <a:r>
              <a:rPr lang="en-US" sz="11500" b="1" dirty="0">
                <a:solidFill>
                  <a:schemeClr val="bg1"/>
                </a:solidFill>
                <a:latin typeface="+mj-lt"/>
              </a:rPr>
              <a:t>You!</a:t>
            </a:r>
            <a:endParaRPr lang="en-ID" sz="11500" b="1" dirty="0">
              <a:solidFill>
                <a:schemeClr val="bg1"/>
              </a:solidFill>
              <a:latin typeface="+mj-lt"/>
            </a:endParaRPr>
          </a:p>
        </p:txBody>
      </p:sp>
      <p:sp>
        <p:nvSpPr>
          <p:cNvPr id="6" name="TextBox 5">
            <a:extLst>
              <a:ext uri="{FF2B5EF4-FFF2-40B4-BE49-F238E27FC236}">
                <a16:creationId xmlns:a16="http://schemas.microsoft.com/office/drawing/2014/main" id="{4B8AC844-5AEA-2E59-EAE7-AFA0D3DFBAF9}"/>
              </a:ext>
            </a:extLst>
          </p:cNvPr>
          <p:cNvSpPr txBox="1"/>
          <p:nvPr/>
        </p:nvSpPr>
        <p:spPr>
          <a:xfrm>
            <a:off x="2683430" y="2147732"/>
            <a:ext cx="5789524" cy="2215991"/>
          </a:xfrm>
          <a:prstGeom prst="rect">
            <a:avLst/>
          </a:prstGeom>
          <a:noFill/>
        </p:spPr>
        <p:txBody>
          <a:bodyPr wrap="square" rtlCol="0">
            <a:spAutoFit/>
          </a:bodyPr>
          <a:lstStyle/>
          <a:p>
            <a:r>
              <a:rPr lang="en-US" sz="13800" b="1" dirty="0">
                <a:solidFill>
                  <a:schemeClr val="accent2"/>
                </a:solidFill>
                <a:latin typeface="+mj-lt"/>
              </a:rPr>
              <a:t>Thank</a:t>
            </a:r>
            <a:endParaRPr lang="en-ID" sz="13800" b="1" dirty="0">
              <a:solidFill>
                <a:schemeClr val="accent2"/>
              </a:solidFill>
              <a:latin typeface="+mj-lt"/>
            </a:endParaRPr>
          </a:p>
        </p:txBody>
      </p:sp>
      <p:sp>
        <p:nvSpPr>
          <p:cNvPr id="8" name="Rectangle: Rounded Corners 7">
            <a:extLst>
              <a:ext uri="{FF2B5EF4-FFF2-40B4-BE49-F238E27FC236}">
                <a16:creationId xmlns:a16="http://schemas.microsoft.com/office/drawing/2014/main" id="{F1BBB7B7-503F-CA2C-5206-1FDF7DB93FBC}"/>
              </a:ext>
            </a:extLst>
          </p:cNvPr>
          <p:cNvSpPr/>
          <p:nvPr/>
        </p:nvSpPr>
        <p:spPr>
          <a:xfrm rot="18900000">
            <a:off x="828215" y="1182113"/>
            <a:ext cx="2714896" cy="2714896"/>
          </a:xfrm>
          <a:prstGeom prst="roundRect">
            <a:avLst/>
          </a:prstGeom>
          <a:gradFill flip="none" rotWithShape="1">
            <a:gsLst>
              <a:gs pos="98000">
                <a:schemeClr val="accent1">
                  <a:lumMod val="75000"/>
                  <a:alpha val="0"/>
                </a:schemeClr>
              </a:gs>
              <a:gs pos="0">
                <a:schemeClr val="accent1">
                  <a:alpha val="20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Rounded Corners 9">
            <a:extLst>
              <a:ext uri="{FF2B5EF4-FFF2-40B4-BE49-F238E27FC236}">
                <a16:creationId xmlns:a16="http://schemas.microsoft.com/office/drawing/2014/main" id="{479F20D9-3F1C-2B61-0EE3-462D5CB91CA8}"/>
              </a:ext>
            </a:extLst>
          </p:cNvPr>
          <p:cNvSpPr/>
          <p:nvPr/>
        </p:nvSpPr>
        <p:spPr>
          <a:xfrm rot="2700000">
            <a:off x="11677381" y="2186600"/>
            <a:ext cx="1029238" cy="1029238"/>
          </a:xfrm>
          <a:prstGeom prst="roundRect">
            <a:avLst>
              <a:gd name="adj" fmla="val 8974"/>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Rounded Corners 12">
            <a:extLst>
              <a:ext uri="{FF2B5EF4-FFF2-40B4-BE49-F238E27FC236}">
                <a16:creationId xmlns:a16="http://schemas.microsoft.com/office/drawing/2014/main" id="{4BE84FCB-8A00-5A48-6213-A330FE7744CD}"/>
              </a:ext>
            </a:extLst>
          </p:cNvPr>
          <p:cNvSpPr/>
          <p:nvPr/>
        </p:nvSpPr>
        <p:spPr>
          <a:xfrm rot="13500000">
            <a:off x="-481432" y="3914071"/>
            <a:ext cx="1029238" cy="1029238"/>
          </a:xfrm>
          <a:prstGeom prst="roundRect">
            <a:avLst>
              <a:gd name="adj" fmla="val 8974"/>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797366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holding a pen in front of a person&#10;&#10;AI-generated content may be incorrect.">
            <a:extLst>
              <a:ext uri="{FF2B5EF4-FFF2-40B4-BE49-F238E27FC236}">
                <a16:creationId xmlns:a16="http://schemas.microsoft.com/office/drawing/2014/main" id="{45009C86-3586-9D1F-E968-519B7FCB65C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98" r="20698"/>
          <a:stretch>
            <a:fillRect/>
          </a:stretch>
        </p:blipFill>
        <p:spPr/>
      </p:pic>
      <p:sp>
        <p:nvSpPr>
          <p:cNvPr id="3" name="Rectangle: Rounded Corners 2">
            <a:extLst>
              <a:ext uri="{FF2B5EF4-FFF2-40B4-BE49-F238E27FC236}">
                <a16:creationId xmlns:a16="http://schemas.microsoft.com/office/drawing/2014/main" id="{A0E1669C-5F52-445F-872B-18727920481A}"/>
              </a:ext>
            </a:extLst>
          </p:cNvPr>
          <p:cNvSpPr/>
          <p:nvPr/>
        </p:nvSpPr>
        <p:spPr>
          <a:xfrm rot="18900000">
            <a:off x="283285" y="-386185"/>
            <a:ext cx="1367821" cy="1367821"/>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Rounded Corners 3">
            <a:extLst>
              <a:ext uri="{FF2B5EF4-FFF2-40B4-BE49-F238E27FC236}">
                <a16:creationId xmlns:a16="http://schemas.microsoft.com/office/drawing/2014/main" id="{622D2510-8591-5EF4-226E-308FBBEAB032}"/>
              </a:ext>
            </a:extLst>
          </p:cNvPr>
          <p:cNvSpPr/>
          <p:nvPr/>
        </p:nvSpPr>
        <p:spPr>
          <a:xfrm rot="18900000">
            <a:off x="-755798" y="701837"/>
            <a:ext cx="1367821" cy="1367821"/>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0FA4DDBF-4597-CCA5-3C33-6B6A4E02FB3E}"/>
              </a:ext>
            </a:extLst>
          </p:cNvPr>
          <p:cNvSpPr txBox="1"/>
          <p:nvPr/>
        </p:nvSpPr>
        <p:spPr>
          <a:xfrm>
            <a:off x="1217382" y="2036554"/>
            <a:ext cx="5439330" cy="646331"/>
          </a:xfrm>
          <a:prstGeom prst="rect">
            <a:avLst/>
          </a:prstGeom>
          <a:noFill/>
        </p:spPr>
        <p:txBody>
          <a:bodyPr wrap="square" rtlCol="0">
            <a:spAutoFit/>
          </a:bodyPr>
          <a:lstStyle/>
          <a:p>
            <a:r>
              <a:rPr lang="en-US" sz="3600" b="1" dirty="0">
                <a:solidFill>
                  <a:schemeClr val="accent1"/>
                </a:solidFill>
              </a:rPr>
              <a:t> Problem </a:t>
            </a:r>
            <a:r>
              <a:rPr lang="en-US" sz="3600" b="1" dirty="0"/>
              <a:t>Statement</a:t>
            </a:r>
            <a:endParaRPr lang="en-ID" sz="3600" b="1" dirty="0">
              <a:solidFill>
                <a:schemeClr val="tx1">
                  <a:lumMod val="75000"/>
                  <a:lumOff val="25000"/>
                </a:schemeClr>
              </a:solidFill>
            </a:endParaRPr>
          </a:p>
        </p:txBody>
      </p:sp>
      <p:sp>
        <p:nvSpPr>
          <p:cNvPr id="7" name="TextBox 6">
            <a:extLst>
              <a:ext uri="{FF2B5EF4-FFF2-40B4-BE49-F238E27FC236}">
                <a16:creationId xmlns:a16="http://schemas.microsoft.com/office/drawing/2014/main" id="{ED23D67C-A650-F757-ADA7-073A3F1D1D2B}"/>
              </a:ext>
            </a:extLst>
          </p:cNvPr>
          <p:cNvSpPr txBox="1"/>
          <p:nvPr/>
        </p:nvSpPr>
        <p:spPr>
          <a:xfrm>
            <a:off x="1322259" y="2914828"/>
            <a:ext cx="5072419" cy="2318583"/>
          </a:xfrm>
          <a:prstGeom prst="rect">
            <a:avLst/>
          </a:prstGeom>
          <a:noFill/>
        </p:spPr>
        <p:txBody>
          <a:bodyPr wrap="square" rtlCol="0">
            <a:spAutoFit/>
          </a:bodyPr>
          <a:lstStyle/>
          <a:p>
            <a:pPr>
              <a:lnSpc>
                <a:spcPct val="150000"/>
              </a:lnSpc>
            </a:pPr>
            <a:r>
              <a:rPr lang="en-US" sz="1400" dirty="0">
                <a:solidFill>
                  <a:schemeClr val="tx1">
                    <a:lumMod val="75000"/>
                    <a:lumOff val="25000"/>
                  </a:schemeClr>
                </a:solidFill>
              </a:rPr>
              <a:t>Employee performance is one of the most important factors in an organization’s success. However, many companies struggle to identify which factors truly drive high performance, engagement, and retention. By applying HR analytics, organizations can move away from intuition-based decisions and toward evidence-based workforce strategies.</a:t>
            </a:r>
          </a:p>
          <a:p>
            <a:pPr>
              <a:lnSpc>
                <a:spcPct val="150000"/>
              </a:lnSpc>
            </a:pPr>
            <a:endParaRPr lang="en-US" sz="1400" dirty="0">
              <a:solidFill>
                <a:schemeClr val="tx1">
                  <a:lumMod val="75000"/>
                  <a:lumOff val="25000"/>
                </a:schemeClr>
              </a:solidFill>
            </a:endParaRPr>
          </a:p>
        </p:txBody>
      </p:sp>
      <p:sp>
        <p:nvSpPr>
          <p:cNvPr id="24" name="Rectangle: Rounded Corners 23">
            <a:extLst>
              <a:ext uri="{FF2B5EF4-FFF2-40B4-BE49-F238E27FC236}">
                <a16:creationId xmlns:a16="http://schemas.microsoft.com/office/drawing/2014/main" id="{A7FF4983-0D6D-2755-4F4C-5AD674BFBEC4}"/>
              </a:ext>
            </a:extLst>
          </p:cNvPr>
          <p:cNvSpPr/>
          <p:nvPr/>
        </p:nvSpPr>
        <p:spPr>
          <a:xfrm rot="18900000">
            <a:off x="7281436" y="6115050"/>
            <a:ext cx="1639207" cy="1639207"/>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1447852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D1D2F02E-E7CA-3C09-E230-DC37DCEDF6A3}"/>
              </a:ext>
            </a:extLst>
          </p:cNvPr>
          <p:cNvSpPr/>
          <p:nvPr/>
        </p:nvSpPr>
        <p:spPr>
          <a:xfrm>
            <a:off x="0" y="4842801"/>
            <a:ext cx="12192000" cy="2015199"/>
          </a:xfrm>
          <a:custGeom>
            <a:avLst/>
            <a:gdLst>
              <a:gd name="connsiteX0" fmla="*/ 0 w 12192000"/>
              <a:gd name="connsiteY0" fmla="*/ 0 h 4147457"/>
              <a:gd name="connsiteX1" fmla="*/ 12192000 w 12192000"/>
              <a:gd name="connsiteY1" fmla="*/ 0 h 4147457"/>
              <a:gd name="connsiteX2" fmla="*/ 12192000 w 12192000"/>
              <a:gd name="connsiteY2" fmla="*/ 4147457 h 4147457"/>
              <a:gd name="connsiteX3" fmla="*/ 0 w 12192000"/>
              <a:gd name="connsiteY3" fmla="*/ 4147457 h 4147457"/>
            </a:gdLst>
            <a:ahLst/>
            <a:cxnLst>
              <a:cxn ang="0">
                <a:pos x="connsiteX0" y="connsiteY0"/>
              </a:cxn>
              <a:cxn ang="0">
                <a:pos x="connsiteX1" y="connsiteY1"/>
              </a:cxn>
              <a:cxn ang="0">
                <a:pos x="connsiteX2" y="connsiteY2"/>
              </a:cxn>
              <a:cxn ang="0">
                <a:pos x="connsiteX3" y="connsiteY3"/>
              </a:cxn>
            </a:cxnLst>
            <a:rect l="l" t="t" r="r" b="b"/>
            <a:pathLst>
              <a:path w="12192000" h="4147457">
                <a:moveTo>
                  <a:pt x="0" y="0"/>
                </a:moveTo>
                <a:lnTo>
                  <a:pt x="12192000" y="0"/>
                </a:lnTo>
                <a:lnTo>
                  <a:pt x="12192000" y="4147457"/>
                </a:lnTo>
                <a:lnTo>
                  <a:pt x="0" y="4147457"/>
                </a:lnTo>
                <a:close/>
              </a:path>
            </a:pathLst>
          </a:custGeom>
          <a:solidFill>
            <a:schemeClr val="tx1">
              <a:alpha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80323D20-C28F-732B-E078-214B51FACF7B}"/>
              </a:ext>
            </a:extLst>
          </p:cNvPr>
          <p:cNvSpPr txBox="1"/>
          <p:nvPr/>
        </p:nvSpPr>
        <p:spPr>
          <a:xfrm>
            <a:off x="1255319" y="1375351"/>
            <a:ext cx="6763797" cy="646331"/>
          </a:xfrm>
          <a:prstGeom prst="rect">
            <a:avLst/>
          </a:prstGeom>
          <a:noFill/>
        </p:spPr>
        <p:txBody>
          <a:bodyPr wrap="square" rtlCol="0">
            <a:spAutoFit/>
          </a:bodyPr>
          <a:lstStyle/>
          <a:p>
            <a:r>
              <a:rPr lang="en-US" sz="3600" b="1" dirty="0">
                <a:solidFill>
                  <a:schemeClr val="tx1">
                    <a:lumMod val="75000"/>
                    <a:lumOff val="25000"/>
                  </a:schemeClr>
                </a:solidFill>
                <a:latin typeface="+mj-lt"/>
              </a:rPr>
              <a:t>Audience</a:t>
            </a:r>
          </a:p>
        </p:txBody>
      </p:sp>
      <p:sp>
        <p:nvSpPr>
          <p:cNvPr id="6" name="Rectangle: Rounded Corners 5">
            <a:extLst>
              <a:ext uri="{FF2B5EF4-FFF2-40B4-BE49-F238E27FC236}">
                <a16:creationId xmlns:a16="http://schemas.microsoft.com/office/drawing/2014/main" id="{DD6BFCA7-3911-705B-B9A1-482A5FA390D4}"/>
              </a:ext>
            </a:extLst>
          </p:cNvPr>
          <p:cNvSpPr/>
          <p:nvPr/>
        </p:nvSpPr>
        <p:spPr>
          <a:xfrm>
            <a:off x="258145" y="3337047"/>
            <a:ext cx="2130154" cy="2015200"/>
          </a:xfrm>
          <a:prstGeom prst="roundRect">
            <a:avLst/>
          </a:prstGeom>
          <a:solidFill>
            <a:schemeClr val="bg1">
              <a:lumMod val="95000"/>
            </a:schemeClr>
          </a:solidFill>
          <a:ln>
            <a:noFill/>
          </a:ln>
          <a:effectLst>
            <a:outerShdw blurRad="241300" dist="152400" dir="2700000" sx="98000" sy="98000" algn="tl"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5" name="Rectangle: Rounded Corners 14">
            <a:extLst>
              <a:ext uri="{FF2B5EF4-FFF2-40B4-BE49-F238E27FC236}">
                <a16:creationId xmlns:a16="http://schemas.microsoft.com/office/drawing/2014/main" id="{C610A115-AFCB-F581-AD37-57729491737D}"/>
              </a:ext>
            </a:extLst>
          </p:cNvPr>
          <p:cNvSpPr/>
          <p:nvPr/>
        </p:nvSpPr>
        <p:spPr>
          <a:xfrm>
            <a:off x="2648340" y="3337047"/>
            <a:ext cx="2130154" cy="2015200"/>
          </a:xfrm>
          <a:prstGeom prst="roundRect">
            <a:avLst/>
          </a:prstGeom>
          <a:solidFill>
            <a:schemeClr val="bg1">
              <a:lumMod val="95000"/>
            </a:schemeClr>
          </a:solidFill>
          <a:ln>
            <a:noFill/>
          </a:ln>
          <a:effectLst>
            <a:outerShdw blurRad="241300" dist="152400" dir="2700000" sx="98000" sy="98000" algn="tl"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Rectangle: Rounded Corners 17">
            <a:extLst>
              <a:ext uri="{FF2B5EF4-FFF2-40B4-BE49-F238E27FC236}">
                <a16:creationId xmlns:a16="http://schemas.microsoft.com/office/drawing/2014/main" id="{87A8E2D9-CBEE-B553-C3B7-6BFBCBD93360}"/>
              </a:ext>
            </a:extLst>
          </p:cNvPr>
          <p:cNvSpPr/>
          <p:nvPr/>
        </p:nvSpPr>
        <p:spPr>
          <a:xfrm>
            <a:off x="5032645" y="3337047"/>
            <a:ext cx="2130154" cy="2015200"/>
          </a:xfrm>
          <a:prstGeom prst="roundRect">
            <a:avLst/>
          </a:prstGeom>
          <a:solidFill>
            <a:schemeClr val="bg1">
              <a:lumMod val="95000"/>
            </a:schemeClr>
          </a:solidFill>
          <a:ln>
            <a:noFill/>
          </a:ln>
          <a:effectLst>
            <a:outerShdw blurRad="241300" dist="152400" dir="2700000" sx="98000" sy="98000" algn="tl"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Rectangle: Rounded Corners 20">
            <a:extLst>
              <a:ext uri="{FF2B5EF4-FFF2-40B4-BE49-F238E27FC236}">
                <a16:creationId xmlns:a16="http://schemas.microsoft.com/office/drawing/2014/main" id="{2283866E-FDE9-CC40-763C-79E3734D3CD1}"/>
              </a:ext>
            </a:extLst>
          </p:cNvPr>
          <p:cNvSpPr/>
          <p:nvPr/>
        </p:nvSpPr>
        <p:spPr>
          <a:xfrm>
            <a:off x="7416950" y="3337047"/>
            <a:ext cx="2130154" cy="2015200"/>
          </a:xfrm>
          <a:prstGeom prst="roundRect">
            <a:avLst/>
          </a:prstGeom>
          <a:solidFill>
            <a:schemeClr val="bg1">
              <a:lumMod val="95000"/>
            </a:schemeClr>
          </a:solidFill>
          <a:ln>
            <a:noFill/>
          </a:ln>
          <a:effectLst>
            <a:outerShdw blurRad="241300" dist="152400" dir="2700000" sx="98000" sy="98000" algn="tl"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1" name="Rectangle: Rounded Corners 30">
            <a:extLst>
              <a:ext uri="{FF2B5EF4-FFF2-40B4-BE49-F238E27FC236}">
                <a16:creationId xmlns:a16="http://schemas.microsoft.com/office/drawing/2014/main" id="{C663DC93-9E14-9C7E-3F48-2D5732FFC7C9}"/>
              </a:ext>
            </a:extLst>
          </p:cNvPr>
          <p:cNvSpPr/>
          <p:nvPr/>
        </p:nvSpPr>
        <p:spPr>
          <a:xfrm rot="18900000">
            <a:off x="-636875" y="852826"/>
            <a:ext cx="1430617" cy="1434431"/>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Slide Number Placeholder 5">
            <a:extLst>
              <a:ext uri="{FF2B5EF4-FFF2-40B4-BE49-F238E27FC236}">
                <a16:creationId xmlns:a16="http://schemas.microsoft.com/office/drawing/2014/main" id="{20A38FB3-F6D4-3EC2-FEA7-7B4A5E9886AE}"/>
              </a:ext>
            </a:extLst>
          </p:cNvPr>
          <p:cNvSpPr txBox="1">
            <a:spLocks/>
          </p:cNvSpPr>
          <p:nvPr/>
        </p:nvSpPr>
        <p:spPr>
          <a:xfrm>
            <a:off x="11511598" y="6356350"/>
            <a:ext cx="47244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ACBE927-9948-40B8-A8C8-552934ACA7C9}" type="slidenum">
              <a:rPr lang="en-ID" b="1" smtClean="0">
                <a:solidFill>
                  <a:schemeClr val="bg1">
                    <a:lumMod val="85000"/>
                  </a:schemeClr>
                </a:solidFill>
                <a:latin typeface="+mj-lt"/>
              </a:rPr>
              <a:pPr algn="ctr"/>
              <a:t>4</a:t>
            </a:fld>
            <a:endParaRPr lang="en-ID" b="1">
              <a:solidFill>
                <a:schemeClr val="bg1">
                  <a:lumMod val="85000"/>
                </a:schemeClr>
              </a:solidFill>
              <a:latin typeface="+mj-lt"/>
            </a:endParaRPr>
          </a:p>
        </p:txBody>
      </p:sp>
      <p:sp>
        <p:nvSpPr>
          <p:cNvPr id="39" name="TextBox 38">
            <a:extLst>
              <a:ext uri="{FF2B5EF4-FFF2-40B4-BE49-F238E27FC236}">
                <a16:creationId xmlns:a16="http://schemas.microsoft.com/office/drawing/2014/main" id="{460E0779-8AA0-7B28-8D40-72E7693CADF9}"/>
              </a:ext>
            </a:extLst>
          </p:cNvPr>
          <p:cNvSpPr txBox="1"/>
          <p:nvPr/>
        </p:nvSpPr>
        <p:spPr>
          <a:xfrm>
            <a:off x="11183930" y="6400412"/>
            <a:ext cx="773918" cy="276999"/>
          </a:xfrm>
          <a:prstGeom prst="rect">
            <a:avLst/>
          </a:prstGeom>
          <a:noFill/>
        </p:spPr>
        <p:txBody>
          <a:bodyPr wrap="square" rtlCol="0" anchor="ctr">
            <a:spAutoFit/>
          </a:bodyPr>
          <a:lstStyle/>
          <a:p>
            <a:r>
              <a:rPr lang="en-US" sz="1200" b="1" dirty="0">
                <a:solidFill>
                  <a:schemeClr val="accent1"/>
                </a:solidFill>
                <a:latin typeface="+mj-lt"/>
              </a:rPr>
              <a:t>Page</a:t>
            </a:r>
            <a:endParaRPr lang="en-ID" sz="1200" b="1" dirty="0">
              <a:solidFill>
                <a:schemeClr val="accent1"/>
              </a:solidFill>
              <a:latin typeface="+mj-lt"/>
            </a:endParaRPr>
          </a:p>
        </p:txBody>
      </p:sp>
      <p:sp>
        <p:nvSpPr>
          <p:cNvPr id="2" name="Title 1">
            <a:extLst>
              <a:ext uri="{FF2B5EF4-FFF2-40B4-BE49-F238E27FC236}">
                <a16:creationId xmlns:a16="http://schemas.microsoft.com/office/drawing/2014/main" id="{C940AE9F-61CB-13C8-1F31-37B6EA30318B}"/>
              </a:ext>
            </a:extLst>
          </p:cNvPr>
          <p:cNvSpPr txBox="1">
            <a:spLocks/>
          </p:cNvSpPr>
          <p:nvPr/>
        </p:nvSpPr>
        <p:spPr>
          <a:xfrm>
            <a:off x="-6603128" y="-1543707"/>
            <a:ext cx="10058400" cy="160934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0" name="TextBox 9">
            <a:extLst>
              <a:ext uri="{FF2B5EF4-FFF2-40B4-BE49-F238E27FC236}">
                <a16:creationId xmlns:a16="http://schemas.microsoft.com/office/drawing/2014/main" id="{5A67A08C-F289-0FF5-3298-B7CF65963F20}"/>
              </a:ext>
            </a:extLst>
          </p:cNvPr>
          <p:cNvSpPr txBox="1"/>
          <p:nvPr/>
        </p:nvSpPr>
        <p:spPr>
          <a:xfrm>
            <a:off x="465834" y="3945936"/>
            <a:ext cx="1759566" cy="830997"/>
          </a:xfrm>
          <a:prstGeom prst="rect">
            <a:avLst/>
          </a:prstGeom>
          <a:noFill/>
        </p:spPr>
        <p:txBody>
          <a:bodyPr wrap="square" rtlCol="0">
            <a:spAutoFit/>
          </a:bodyPr>
          <a:lstStyle/>
          <a:p>
            <a:pPr algn="ctr"/>
            <a:r>
              <a:rPr lang="en-US" sz="2400" b="1" dirty="0">
                <a:solidFill>
                  <a:schemeClr val="tx1">
                    <a:lumMod val="75000"/>
                    <a:lumOff val="25000"/>
                  </a:schemeClr>
                </a:solidFill>
                <a:latin typeface="+mj-lt"/>
              </a:rPr>
              <a:t>HR</a:t>
            </a:r>
          </a:p>
          <a:p>
            <a:pPr algn="ctr"/>
            <a:r>
              <a:rPr lang="en-US" sz="2400" b="1" dirty="0">
                <a:solidFill>
                  <a:schemeClr val="tx1">
                    <a:lumMod val="75000"/>
                    <a:lumOff val="25000"/>
                  </a:schemeClr>
                </a:solidFill>
                <a:latin typeface="+mj-lt"/>
              </a:rPr>
              <a:t>leaders</a:t>
            </a:r>
          </a:p>
        </p:txBody>
      </p:sp>
      <p:sp>
        <p:nvSpPr>
          <p:cNvPr id="11" name="TextBox 10">
            <a:extLst>
              <a:ext uri="{FF2B5EF4-FFF2-40B4-BE49-F238E27FC236}">
                <a16:creationId xmlns:a16="http://schemas.microsoft.com/office/drawing/2014/main" id="{5CD2214E-6844-2A81-0743-05712F349B31}"/>
              </a:ext>
            </a:extLst>
          </p:cNvPr>
          <p:cNvSpPr txBox="1"/>
          <p:nvPr/>
        </p:nvSpPr>
        <p:spPr>
          <a:xfrm>
            <a:off x="2877651" y="4143860"/>
            <a:ext cx="1759566" cy="461665"/>
          </a:xfrm>
          <a:prstGeom prst="rect">
            <a:avLst/>
          </a:prstGeom>
          <a:noFill/>
        </p:spPr>
        <p:txBody>
          <a:bodyPr wrap="square" rtlCol="0">
            <a:spAutoFit/>
          </a:bodyPr>
          <a:lstStyle/>
          <a:p>
            <a:pPr algn="ctr"/>
            <a:r>
              <a:rPr lang="en-US" sz="2400" b="1" dirty="0">
                <a:solidFill>
                  <a:schemeClr val="tx1">
                    <a:lumMod val="75000"/>
                    <a:lumOff val="25000"/>
                  </a:schemeClr>
                </a:solidFill>
                <a:latin typeface="+mj-lt"/>
              </a:rPr>
              <a:t>Managers</a:t>
            </a:r>
          </a:p>
        </p:txBody>
      </p:sp>
      <p:sp>
        <p:nvSpPr>
          <p:cNvPr id="12" name="Rectangle: Rounded Corners 20">
            <a:extLst>
              <a:ext uri="{FF2B5EF4-FFF2-40B4-BE49-F238E27FC236}">
                <a16:creationId xmlns:a16="http://schemas.microsoft.com/office/drawing/2014/main" id="{78D2A0DD-7C9F-F713-8821-5028156F3BEF}"/>
              </a:ext>
            </a:extLst>
          </p:cNvPr>
          <p:cNvSpPr/>
          <p:nvPr/>
        </p:nvSpPr>
        <p:spPr>
          <a:xfrm>
            <a:off x="9801804" y="3349403"/>
            <a:ext cx="2130154" cy="2015200"/>
          </a:xfrm>
          <a:prstGeom prst="roundRect">
            <a:avLst/>
          </a:prstGeom>
          <a:solidFill>
            <a:schemeClr val="bg1">
              <a:lumMod val="95000"/>
            </a:schemeClr>
          </a:solidFill>
          <a:ln>
            <a:noFill/>
          </a:ln>
          <a:effectLst>
            <a:outerShdw blurRad="241300" dist="152400" dir="2700000" sx="98000" sy="98000" algn="tl"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TextBox 13">
            <a:extLst>
              <a:ext uri="{FF2B5EF4-FFF2-40B4-BE49-F238E27FC236}">
                <a16:creationId xmlns:a16="http://schemas.microsoft.com/office/drawing/2014/main" id="{4FB151D4-9318-83B4-9A94-8293A3EC52A6}"/>
              </a:ext>
            </a:extLst>
          </p:cNvPr>
          <p:cNvSpPr txBox="1"/>
          <p:nvPr/>
        </p:nvSpPr>
        <p:spPr>
          <a:xfrm>
            <a:off x="5214494" y="4143860"/>
            <a:ext cx="1759566" cy="461665"/>
          </a:xfrm>
          <a:prstGeom prst="rect">
            <a:avLst/>
          </a:prstGeom>
          <a:noFill/>
        </p:spPr>
        <p:txBody>
          <a:bodyPr wrap="square" rtlCol="0">
            <a:spAutoFit/>
          </a:bodyPr>
          <a:lstStyle/>
          <a:p>
            <a:pPr algn="ctr"/>
            <a:r>
              <a:rPr lang="en-US" sz="2400" b="1" dirty="0">
                <a:solidFill>
                  <a:schemeClr val="tx1">
                    <a:lumMod val="75000"/>
                    <a:lumOff val="25000"/>
                  </a:schemeClr>
                </a:solidFill>
                <a:latin typeface="+mj-lt"/>
              </a:rPr>
              <a:t>Executives</a:t>
            </a:r>
          </a:p>
        </p:txBody>
      </p:sp>
      <p:sp>
        <p:nvSpPr>
          <p:cNvPr id="16" name="TextBox 15">
            <a:extLst>
              <a:ext uri="{FF2B5EF4-FFF2-40B4-BE49-F238E27FC236}">
                <a16:creationId xmlns:a16="http://schemas.microsoft.com/office/drawing/2014/main" id="{E124F90A-9B38-9E64-63FF-C6E9A9CF1CB5}"/>
              </a:ext>
            </a:extLst>
          </p:cNvPr>
          <p:cNvSpPr txBox="1"/>
          <p:nvPr/>
        </p:nvSpPr>
        <p:spPr>
          <a:xfrm>
            <a:off x="7602519" y="4011804"/>
            <a:ext cx="1759566" cy="830997"/>
          </a:xfrm>
          <a:prstGeom prst="rect">
            <a:avLst/>
          </a:prstGeom>
          <a:noFill/>
        </p:spPr>
        <p:txBody>
          <a:bodyPr wrap="square" rtlCol="0">
            <a:spAutoFit/>
          </a:bodyPr>
          <a:lstStyle/>
          <a:p>
            <a:pPr algn="ctr"/>
            <a:r>
              <a:rPr lang="en-US" sz="2400" b="1" dirty="0">
                <a:solidFill>
                  <a:schemeClr val="tx1">
                    <a:lumMod val="75000"/>
                    <a:lumOff val="25000"/>
                  </a:schemeClr>
                </a:solidFill>
                <a:latin typeface="+mj-lt"/>
              </a:rPr>
              <a:t>Business leaders</a:t>
            </a:r>
          </a:p>
        </p:txBody>
      </p:sp>
      <p:sp>
        <p:nvSpPr>
          <p:cNvPr id="17" name="TextBox 16">
            <a:extLst>
              <a:ext uri="{FF2B5EF4-FFF2-40B4-BE49-F238E27FC236}">
                <a16:creationId xmlns:a16="http://schemas.microsoft.com/office/drawing/2014/main" id="{5AFF8EBB-2709-8F0F-0E17-A3065FE4BF67}"/>
              </a:ext>
            </a:extLst>
          </p:cNvPr>
          <p:cNvSpPr txBox="1"/>
          <p:nvPr/>
        </p:nvSpPr>
        <p:spPr>
          <a:xfrm>
            <a:off x="9725128" y="3847042"/>
            <a:ext cx="2337294" cy="1200329"/>
          </a:xfrm>
          <a:prstGeom prst="rect">
            <a:avLst/>
          </a:prstGeom>
          <a:noFill/>
        </p:spPr>
        <p:txBody>
          <a:bodyPr wrap="square" rtlCol="0">
            <a:spAutoFit/>
          </a:bodyPr>
          <a:lstStyle/>
          <a:p>
            <a:pPr algn="ctr"/>
            <a:r>
              <a:rPr lang="en-US" sz="2400" b="1" dirty="0">
                <a:solidFill>
                  <a:schemeClr val="tx1">
                    <a:lumMod val="75000"/>
                    <a:lumOff val="25000"/>
                  </a:schemeClr>
                </a:solidFill>
                <a:latin typeface="+mj-lt"/>
              </a:rPr>
              <a:t>Organizational decision-makers</a:t>
            </a:r>
          </a:p>
        </p:txBody>
      </p:sp>
    </p:spTree>
    <p:extLst>
      <p:ext uri="{BB962C8B-B14F-4D97-AF65-F5344CB8AC3E}">
        <p14:creationId xmlns:p14="http://schemas.microsoft.com/office/powerpoint/2010/main" val="1562586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C3AD1-F71E-21BD-6451-C3D3109FF17A}"/>
            </a:ext>
          </a:extLst>
        </p:cNvPr>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4588F811-7334-560F-24C7-BBFDA315610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97" r="20697"/>
          <a:stretch/>
        </p:blipFill>
        <p:spPr>
          <a:xfrm flipH="1">
            <a:off x="-71888" y="1328944"/>
            <a:ext cx="4927982" cy="5605709"/>
          </a:xfrm>
        </p:spPr>
      </p:pic>
      <p:sp>
        <p:nvSpPr>
          <p:cNvPr id="3" name="Rectangle: Rounded Corners 2">
            <a:extLst>
              <a:ext uri="{FF2B5EF4-FFF2-40B4-BE49-F238E27FC236}">
                <a16:creationId xmlns:a16="http://schemas.microsoft.com/office/drawing/2014/main" id="{9A9D7F75-02FD-C59F-8D8F-12FC1EA452D7}"/>
              </a:ext>
            </a:extLst>
          </p:cNvPr>
          <p:cNvSpPr/>
          <p:nvPr/>
        </p:nvSpPr>
        <p:spPr>
          <a:xfrm rot="18900000">
            <a:off x="283285" y="-386185"/>
            <a:ext cx="1367821" cy="1367821"/>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Rounded Corners 3">
            <a:extLst>
              <a:ext uri="{FF2B5EF4-FFF2-40B4-BE49-F238E27FC236}">
                <a16:creationId xmlns:a16="http://schemas.microsoft.com/office/drawing/2014/main" id="{69F9E6AA-A745-7093-65C0-1111957C30EC}"/>
              </a:ext>
            </a:extLst>
          </p:cNvPr>
          <p:cNvSpPr/>
          <p:nvPr/>
        </p:nvSpPr>
        <p:spPr>
          <a:xfrm rot="18900000">
            <a:off x="-755798" y="701837"/>
            <a:ext cx="1367821" cy="1367821"/>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D7ABF59E-1D02-E375-41FD-30C8C9D0D137}"/>
              </a:ext>
            </a:extLst>
          </p:cNvPr>
          <p:cNvSpPr txBox="1"/>
          <p:nvPr/>
        </p:nvSpPr>
        <p:spPr>
          <a:xfrm>
            <a:off x="5718412" y="1665332"/>
            <a:ext cx="4878619" cy="1200329"/>
          </a:xfrm>
          <a:prstGeom prst="rect">
            <a:avLst/>
          </a:prstGeom>
          <a:noFill/>
        </p:spPr>
        <p:txBody>
          <a:bodyPr wrap="square" rtlCol="0">
            <a:spAutoFit/>
          </a:bodyPr>
          <a:lstStyle/>
          <a:p>
            <a:r>
              <a:rPr lang="en-US" sz="3600" b="1" dirty="0">
                <a:solidFill>
                  <a:schemeClr val="tx1">
                    <a:lumMod val="65000"/>
                    <a:lumOff val="35000"/>
                  </a:schemeClr>
                </a:solidFill>
              </a:rPr>
              <a:t>Key Performance Indicators </a:t>
            </a:r>
            <a:r>
              <a:rPr lang="en-US" sz="3600" b="1" dirty="0">
                <a:solidFill>
                  <a:schemeClr val="accent1"/>
                </a:solidFill>
              </a:rPr>
              <a:t>(KPIs):</a:t>
            </a:r>
          </a:p>
        </p:txBody>
      </p:sp>
      <p:sp>
        <p:nvSpPr>
          <p:cNvPr id="7" name="TextBox 6">
            <a:extLst>
              <a:ext uri="{FF2B5EF4-FFF2-40B4-BE49-F238E27FC236}">
                <a16:creationId xmlns:a16="http://schemas.microsoft.com/office/drawing/2014/main" id="{6E130CA6-0A11-DE92-52AF-7EFFB9BB5E6F}"/>
              </a:ext>
            </a:extLst>
          </p:cNvPr>
          <p:cNvSpPr txBox="1"/>
          <p:nvPr/>
        </p:nvSpPr>
        <p:spPr>
          <a:xfrm>
            <a:off x="5823290" y="3170009"/>
            <a:ext cx="5072419" cy="2964914"/>
          </a:xfrm>
          <a:prstGeom prst="rect">
            <a:avLst/>
          </a:prstGeom>
          <a:noFill/>
        </p:spPr>
        <p:txBody>
          <a:bodyPr wrap="square" rtlCol="0">
            <a:spAutoFit/>
          </a:bodyPr>
          <a:lstStyle/>
          <a:p>
            <a:pPr>
              <a:lnSpc>
                <a:spcPct val="150000"/>
              </a:lnSpc>
            </a:pPr>
            <a:r>
              <a:rPr lang="en-US" sz="1400" dirty="0"/>
              <a:t>KPIs are measurable targets that show whether an employee is meeting their performance goals. In this dataset, KPI success means the employee achieved more than 80% of their performance target.</a:t>
            </a:r>
          </a:p>
          <a:p>
            <a:r>
              <a:rPr lang="en-US" sz="1400" dirty="0"/>
              <a:t>For example:</a:t>
            </a:r>
          </a:p>
          <a:p>
            <a:pPr lvl="0"/>
            <a:r>
              <a:rPr lang="en-US" sz="1400" dirty="0"/>
              <a:t>In </a:t>
            </a:r>
            <a:r>
              <a:rPr lang="en-US" sz="1400" b="1" dirty="0"/>
              <a:t>Sales</a:t>
            </a:r>
            <a:r>
              <a:rPr lang="en-US" sz="1400" dirty="0"/>
              <a:t>, a KPI could be meeting monthly sales revenue.</a:t>
            </a:r>
          </a:p>
          <a:p>
            <a:pPr lvl="0"/>
            <a:r>
              <a:rPr lang="en-US" sz="1400" dirty="0"/>
              <a:t>In </a:t>
            </a:r>
            <a:r>
              <a:rPr lang="en-US" sz="1400" b="1" dirty="0"/>
              <a:t>Customer Service</a:t>
            </a:r>
            <a:r>
              <a:rPr lang="en-US" sz="1400" dirty="0"/>
              <a:t>, it could be achieving a high customer satisfaction score.</a:t>
            </a:r>
          </a:p>
          <a:p>
            <a:pPr lvl="0"/>
            <a:r>
              <a:rPr lang="en-US" sz="1400" dirty="0"/>
              <a:t>In </a:t>
            </a:r>
            <a:r>
              <a:rPr lang="en-US" sz="1400" b="1" dirty="0"/>
              <a:t>HR</a:t>
            </a:r>
            <a:r>
              <a:rPr lang="en-US" sz="1400" dirty="0"/>
              <a:t>, a KPI might be reducing time-to-hire or increasing employee retention.</a:t>
            </a:r>
          </a:p>
          <a:p>
            <a:pPr>
              <a:lnSpc>
                <a:spcPct val="150000"/>
              </a:lnSpc>
            </a:pPr>
            <a:endParaRPr lang="en-US" sz="1400" dirty="0">
              <a:solidFill>
                <a:schemeClr val="tx1">
                  <a:lumMod val="75000"/>
                  <a:lumOff val="25000"/>
                </a:schemeClr>
              </a:solidFill>
            </a:endParaRPr>
          </a:p>
        </p:txBody>
      </p:sp>
      <p:sp>
        <p:nvSpPr>
          <p:cNvPr id="24" name="Rectangle: Rounded Corners 23">
            <a:extLst>
              <a:ext uri="{FF2B5EF4-FFF2-40B4-BE49-F238E27FC236}">
                <a16:creationId xmlns:a16="http://schemas.microsoft.com/office/drawing/2014/main" id="{E83E7B6E-A0A6-E9C4-AFD1-580D3729C30A}"/>
              </a:ext>
            </a:extLst>
          </p:cNvPr>
          <p:cNvSpPr/>
          <p:nvPr/>
        </p:nvSpPr>
        <p:spPr>
          <a:xfrm rot="18900000">
            <a:off x="8618332" y="6115051"/>
            <a:ext cx="1639207" cy="1639207"/>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803707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86D89-3F96-0018-38CB-28CB587B14A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F703C49-526C-28E7-4744-F7DFE45AB481}"/>
              </a:ext>
            </a:extLst>
          </p:cNvPr>
          <p:cNvSpPr txBox="1"/>
          <p:nvPr/>
        </p:nvSpPr>
        <p:spPr>
          <a:xfrm>
            <a:off x="624590" y="653773"/>
            <a:ext cx="9104536" cy="646331"/>
          </a:xfrm>
          <a:prstGeom prst="rect">
            <a:avLst/>
          </a:prstGeom>
          <a:noFill/>
        </p:spPr>
        <p:txBody>
          <a:bodyPr wrap="square" rtlCol="0">
            <a:spAutoFit/>
          </a:bodyPr>
          <a:lstStyle/>
          <a:p>
            <a:r>
              <a:rPr lang="en-US" sz="3600" b="1" dirty="0">
                <a:solidFill>
                  <a:schemeClr val="tx1">
                    <a:lumMod val="75000"/>
                    <a:lumOff val="25000"/>
                  </a:schemeClr>
                </a:solidFill>
                <a:latin typeface="+mj-lt"/>
              </a:rPr>
              <a:t>Dataset </a:t>
            </a:r>
            <a:r>
              <a:rPr lang="en-US" sz="3600" b="1" dirty="0">
                <a:solidFill>
                  <a:schemeClr val="accent1"/>
                </a:solidFill>
                <a:latin typeface="+mj-lt"/>
              </a:rPr>
              <a:t>Overview</a:t>
            </a:r>
            <a:endParaRPr lang="en-ID" sz="3600" b="1" dirty="0">
              <a:solidFill>
                <a:schemeClr val="accent1"/>
              </a:solidFill>
              <a:latin typeface="+mj-lt"/>
            </a:endParaRPr>
          </a:p>
        </p:txBody>
      </p:sp>
      <p:sp>
        <p:nvSpPr>
          <p:cNvPr id="10" name="TextBox 9">
            <a:extLst>
              <a:ext uri="{FF2B5EF4-FFF2-40B4-BE49-F238E27FC236}">
                <a16:creationId xmlns:a16="http://schemas.microsoft.com/office/drawing/2014/main" id="{0FEFC6B9-339E-E0A6-7B93-AD4FDD4AB449}"/>
              </a:ext>
            </a:extLst>
          </p:cNvPr>
          <p:cNvSpPr txBox="1"/>
          <p:nvPr/>
        </p:nvSpPr>
        <p:spPr>
          <a:xfrm>
            <a:off x="-297523" y="7120602"/>
            <a:ext cx="4736941" cy="1169551"/>
          </a:xfrm>
          <a:prstGeom prst="rect">
            <a:avLst/>
          </a:prstGeom>
          <a:noFill/>
        </p:spPr>
        <p:txBody>
          <a:bodyPr wrap="square" rtlCol="0">
            <a:spAutoFit/>
          </a:bodyPr>
          <a:lstStyle/>
          <a:p>
            <a:pPr>
              <a:lnSpc>
                <a:spcPct val="150000"/>
              </a:lnSpc>
            </a:pPr>
            <a:r>
              <a:rPr lang="en-US" sz="1200" dirty="0">
                <a:solidFill>
                  <a:schemeClr val="tx1">
                    <a:lumMod val="75000"/>
                    <a:lumOff val="25000"/>
                  </a:schemeClr>
                </a:solidFill>
              </a:rPr>
              <a:t>Enterprise Analytics empowers organizations to transform data into actionable intelligence. By integrating advanced analytics across departments, businesses can make better decisions, enhance efficiency, and unlock hidden opportunities.</a:t>
            </a:r>
            <a:endParaRPr lang="en-ID" sz="1200" dirty="0">
              <a:solidFill>
                <a:schemeClr val="tx1">
                  <a:lumMod val="75000"/>
                  <a:lumOff val="25000"/>
                </a:schemeClr>
              </a:solidFill>
            </a:endParaRPr>
          </a:p>
        </p:txBody>
      </p:sp>
      <p:sp>
        <p:nvSpPr>
          <p:cNvPr id="17" name="Rectangle: Rounded Corners 16">
            <a:extLst>
              <a:ext uri="{FF2B5EF4-FFF2-40B4-BE49-F238E27FC236}">
                <a16:creationId xmlns:a16="http://schemas.microsoft.com/office/drawing/2014/main" id="{7157FD0D-763C-3500-90CD-B2FAE055005F}"/>
              </a:ext>
            </a:extLst>
          </p:cNvPr>
          <p:cNvSpPr/>
          <p:nvPr/>
        </p:nvSpPr>
        <p:spPr>
          <a:xfrm>
            <a:off x="9424918" y="6965733"/>
            <a:ext cx="1800435" cy="1005530"/>
          </a:xfrm>
          <a:prstGeom prst="roundRect">
            <a:avLst>
              <a:gd name="adj" fmla="val 17439"/>
            </a:avLst>
          </a:prstGeom>
          <a:solidFill>
            <a:schemeClr val="bg1"/>
          </a:solidFill>
          <a:ln>
            <a:noFill/>
          </a:ln>
          <a:effectLst>
            <a:outerShdw blurRad="241300" dist="152400" dir="27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3" name="Rectangle: Rounded Corners 32">
            <a:extLst>
              <a:ext uri="{FF2B5EF4-FFF2-40B4-BE49-F238E27FC236}">
                <a16:creationId xmlns:a16="http://schemas.microsoft.com/office/drawing/2014/main" id="{CE118818-1EB7-9E72-14C2-C28C03756FF1}"/>
              </a:ext>
            </a:extLst>
          </p:cNvPr>
          <p:cNvSpPr/>
          <p:nvPr/>
        </p:nvSpPr>
        <p:spPr>
          <a:xfrm>
            <a:off x="4972175" y="7136368"/>
            <a:ext cx="4103476" cy="1005530"/>
          </a:xfrm>
          <a:prstGeom prst="roundRect">
            <a:avLst>
              <a:gd name="adj" fmla="val 17439"/>
            </a:avLst>
          </a:prstGeom>
          <a:solidFill>
            <a:schemeClr val="bg1"/>
          </a:solidFill>
          <a:ln>
            <a:noFill/>
          </a:ln>
          <a:effectLst>
            <a:outerShdw blurRad="241300" dist="152400" dir="27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8" name="TextBox 17">
            <a:extLst>
              <a:ext uri="{FF2B5EF4-FFF2-40B4-BE49-F238E27FC236}">
                <a16:creationId xmlns:a16="http://schemas.microsoft.com/office/drawing/2014/main" id="{F6ACF90D-6B5C-C454-509B-1BFD7C0A6F13}"/>
              </a:ext>
            </a:extLst>
          </p:cNvPr>
          <p:cNvSpPr txBox="1"/>
          <p:nvPr/>
        </p:nvSpPr>
        <p:spPr>
          <a:xfrm>
            <a:off x="6233658" y="7269424"/>
            <a:ext cx="3937181" cy="707886"/>
          </a:xfrm>
          <a:prstGeom prst="rect">
            <a:avLst/>
          </a:prstGeom>
          <a:noFill/>
        </p:spPr>
        <p:txBody>
          <a:bodyPr wrap="square" rtlCol="0">
            <a:spAutoFit/>
          </a:bodyPr>
          <a:lstStyle/>
          <a:p>
            <a:r>
              <a:rPr lang="en-US" sz="4000" b="1" dirty="0">
                <a:solidFill>
                  <a:schemeClr val="tx1">
                    <a:lumMod val="75000"/>
                    <a:lumOff val="25000"/>
                  </a:schemeClr>
                </a:solidFill>
                <a:latin typeface="+mj-lt"/>
              </a:rPr>
              <a:t>$367,000+</a:t>
            </a:r>
            <a:endParaRPr lang="en-ID" sz="4000" b="1" dirty="0">
              <a:solidFill>
                <a:schemeClr val="tx1">
                  <a:lumMod val="75000"/>
                  <a:lumOff val="25000"/>
                </a:schemeClr>
              </a:solidFill>
              <a:latin typeface="+mj-lt"/>
            </a:endParaRPr>
          </a:p>
        </p:txBody>
      </p:sp>
      <p:sp>
        <p:nvSpPr>
          <p:cNvPr id="19" name="TextBox 18">
            <a:extLst>
              <a:ext uri="{FF2B5EF4-FFF2-40B4-BE49-F238E27FC236}">
                <a16:creationId xmlns:a16="http://schemas.microsoft.com/office/drawing/2014/main" id="{DD669E97-21D3-2B64-75F6-DF8C4297B782}"/>
              </a:ext>
            </a:extLst>
          </p:cNvPr>
          <p:cNvSpPr txBox="1"/>
          <p:nvPr/>
        </p:nvSpPr>
        <p:spPr>
          <a:xfrm>
            <a:off x="9612202" y="7114555"/>
            <a:ext cx="2012882" cy="707886"/>
          </a:xfrm>
          <a:prstGeom prst="rect">
            <a:avLst/>
          </a:prstGeom>
          <a:noFill/>
        </p:spPr>
        <p:txBody>
          <a:bodyPr wrap="square" rtlCol="0">
            <a:spAutoFit/>
          </a:bodyPr>
          <a:lstStyle/>
          <a:p>
            <a:r>
              <a:rPr lang="en-US" sz="4000" b="1" dirty="0">
                <a:solidFill>
                  <a:schemeClr val="accent2"/>
                </a:solidFill>
                <a:latin typeface="+mj-lt"/>
              </a:rPr>
              <a:t>90%</a:t>
            </a:r>
            <a:endParaRPr lang="en-ID" sz="4000" b="1" dirty="0">
              <a:solidFill>
                <a:schemeClr val="accent2"/>
              </a:solidFill>
              <a:latin typeface="+mj-lt"/>
            </a:endParaRPr>
          </a:p>
        </p:txBody>
      </p:sp>
      <p:sp>
        <p:nvSpPr>
          <p:cNvPr id="26" name="Rectangle: Rounded Corners 25">
            <a:extLst>
              <a:ext uri="{FF2B5EF4-FFF2-40B4-BE49-F238E27FC236}">
                <a16:creationId xmlns:a16="http://schemas.microsoft.com/office/drawing/2014/main" id="{B1936BD0-378A-BC5B-F38F-3241CCF9781A}"/>
              </a:ext>
            </a:extLst>
          </p:cNvPr>
          <p:cNvSpPr/>
          <p:nvPr/>
        </p:nvSpPr>
        <p:spPr>
          <a:xfrm flipH="1" flipV="1">
            <a:off x="3500173" y="2192726"/>
            <a:ext cx="1980549" cy="1314487"/>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9" name="TextBox 28">
            <a:extLst>
              <a:ext uri="{FF2B5EF4-FFF2-40B4-BE49-F238E27FC236}">
                <a16:creationId xmlns:a16="http://schemas.microsoft.com/office/drawing/2014/main" id="{A86EBEB3-B8DF-A180-1C7E-A5EB41BD743F}"/>
              </a:ext>
            </a:extLst>
          </p:cNvPr>
          <p:cNvSpPr txBox="1"/>
          <p:nvPr/>
        </p:nvSpPr>
        <p:spPr>
          <a:xfrm flipH="1">
            <a:off x="4005779" y="2662840"/>
            <a:ext cx="1531113" cy="707886"/>
          </a:xfrm>
          <a:prstGeom prst="rect">
            <a:avLst/>
          </a:prstGeom>
          <a:noFill/>
        </p:spPr>
        <p:txBody>
          <a:bodyPr wrap="square" rtlCol="0">
            <a:spAutoFit/>
          </a:bodyPr>
          <a:lstStyle/>
          <a:p>
            <a:r>
              <a:rPr lang="en-US" sz="4000" b="1" dirty="0">
                <a:solidFill>
                  <a:schemeClr val="bg1"/>
                </a:solidFill>
                <a:latin typeface="+mj-lt"/>
              </a:rPr>
              <a:t>17417</a:t>
            </a:r>
          </a:p>
        </p:txBody>
      </p:sp>
      <p:sp>
        <p:nvSpPr>
          <p:cNvPr id="30" name="TextBox 29">
            <a:extLst>
              <a:ext uri="{FF2B5EF4-FFF2-40B4-BE49-F238E27FC236}">
                <a16:creationId xmlns:a16="http://schemas.microsoft.com/office/drawing/2014/main" id="{83D47C19-275F-EC0E-15A9-2ABCC385AD42}"/>
              </a:ext>
            </a:extLst>
          </p:cNvPr>
          <p:cNvSpPr txBox="1"/>
          <p:nvPr/>
        </p:nvSpPr>
        <p:spPr>
          <a:xfrm flipH="1">
            <a:off x="3631757" y="2242212"/>
            <a:ext cx="1792797" cy="420628"/>
          </a:xfrm>
          <a:prstGeom prst="rect">
            <a:avLst/>
          </a:prstGeom>
          <a:noFill/>
        </p:spPr>
        <p:txBody>
          <a:bodyPr wrap="square" rtlCol="0">
            <a:spAutoFit/>
          </a:bodyPr>
          <a:lstStyle/>
          <a:p>
            <a:pPr>
              <a:lnSpc>
                <a:spcPct val="150000"/>
              </a:lnSpc>
            </a:pPr>
            <a:r>
              <a:rPr lang="en-US" sz="1600" b="1" dirty="0">
                <a:solidFill>
                  <a:schemeClr val="bg1"/>
                </a:solidFill>
              </a:rPr>
              <a:t>Total Employees</a:t>
            </a:r>
            <a:endParaRPr lang="en-ID" sz="1600" b="1" dirty="0">
              <a:solidFill>
                <a:schemeClr val="bg1"/>
              </a:solidFill>
            </a:endParaRPr>
          </a:p>
        </p:txBody>
      </p:sp>
      <p:sp>
        <p:nvSpPr>
          <p:cNvPr id="28" name="Graphic 33">
            <a:extLst>
              <a:ext uri="{FF2B5EF4-FFF2-40B4-BE49-F238E27FC236}">
                <a16:creationId xmlns:a16="http://schemas.microsoft.com/office/drawing/2014/main" id="{85667487-B3EB-3018-81C5-5F20A3D2EE89}"/>
              </a:ext>
            </a:extLst>
          </p:cNvPr>
          <p:cNvSpPr/>
          <p:nvPr/>
        </p:nvSpPr>
        <p:spPr>
          <a:xfrm>
            <a:off x="5321442" y="7392003"/>
            <a:ext cx="462734" cy="461224"/>
          </a:xfrm>
          <a:custGeom>
            <a:avLst/>
            <a:gdLst>
              <a:gd name="connsiteX0" fmla="*/ 231367 w 462734"/>
              <a:gd name="connsiteY0" fmla="*/ 0 h 461224"/>
              <a:gd name="connsiteX1" fmla="*/ 0 w 462734"/>
              <a:gd name="connsiteY1" fmla="*/ 231364 h 461224"/>
              <a:gd name="connsiteX2" fmla="*/ 462734 w 462734"/>
              <a:gd name="connsiteY2" fmla="*/ 231364 h 461224"/>
              <a:gd name="connsiteX3" fmla="*/ 231367 w 462734"/>
              <a:gd name="connsiteY3" fmla="*/ 0 h 461224"/>
              <a:gd name="connsiteX4" fmla="*/ 250648 w 462734"/>
              <a:gd name="connsiteY4" fmla="*/ 327766 h 461224"/>
              <a:gd name="connsiteX5" fmla="*/ 250648 w 462734"/>
              <a:gd name="connsiteY5" fmla="*/ 347046 h 461224"/>
              <a:gd name="connsiteX6" fmla="*/ 212086 w 462734"/>
              <a:gd name="connsiteY6" fmla="*/ 347046 h 461224"/>
              <a:gd name="connsiteX7" fmla="*/ 212086 w 462734"/>
              <a:gd name="connsiteY7" fmla="*/ 327766 h 461224"/>
              <a:gd name="connsiteX8" fmla="*/ 206919 w 462734"/>
              <a:gd name="connsiteY8" fmla="*/ 327766 h 461224"/>
              <a:gd name="connsiteX9" fmla="*/ 156828 w 462734"/>
              <a:gd name="connsiteY9" fmla="*/ 298864 h 461224"/>
              <a:gd name="connsiteX10" fmla="*/ 163846 w 462734"/>
              <a:gd name="connsiteY10" fmla="*/ 272528 h 461224"/>
              <a:gd name="connsiteX11" fmla="*/ 190184 w 462734"/>
              <a:gd name="connsiteY11" fmla="*/ 279546 h 461224"/>
              <a:gd name="connsiteX12" fmla="*/ 206900 w 462734"/>
              <a:gd name="connsiteY12" fmla="*/ 289205 h 461224"/>
              <a:gd name="connsiteX13" fmla="*/ 250628 w 462734"/>
              <a:gd name="connsiteY13" fmla="*/ 289205 h 461224"/>
              <a:gd name="connsiteX14" fmla="*/ 257492 w 462734"/>
              <a:gd name="connsiteY14" fmla="*/ 255272 h 461224"/>
              <a:gd name="connsiteX15" fmla="*/ 198860 w 462734"/>
              <a:gd name="connsiteY15" fmla="*/ 245496 h 461224"/>
              <a:gd name="connsiteX16" fmla="*/ 212067 w 462734"/>
              <a:gd name="connsiteY16" fmla="*/ 134962 h 461224"/>
              <a:gd name="connsiteX17" fmla="*/ 212067 w 462734"/>
              <a:gd name="connsiteY17" fmla="*/ 115682 h 461224"/>
              <a:gd name="connsiteX18" fmla="*/ 250628 w 462734"/>
              <a:gd name="connsiteY18" fmla="*/ 115682 h 461224"/>
              <a:gd name="connsiteX19" fmla="*/ 250628 w 462734"/>
              <a:gd name="connsiteY19" fmla="*/ 134962 h 461224"/>
              <a:gd name="connsiteX20" fmla="*/ 255796 w 462734"/>
              <a:gd name="connsiteY20" fmla="*/ 134962 h 461224"/>
              <a:gd name="connsiteX21" fmla="*/ 305886 w 462734"/>
              <a:gd name="connsiteY21" fmla="*/ 163883 h 461224"/>
              <a:gd name="connsiteX22" fmla="*/ 298868 w 462734"/>
              <a:gd name="connsiteY22" fmla="*/ 190220 h 461224"/>
              <a:gd name="connsiteX23" fmla="*/ 272531 w 462734"/>
              <a:gd name="connsiteY23" fmla="*/ 183182 h 461224"/>
              <a:gd name="connsiteX24" fmla="*/ 255815 w 462734"/>
              <a:gd name="connsiteY24" fmla="*/ 173542 h 461224"/>
              <a:gd name="connsiteX25" fmla="*/ 212086 w 462734"/>
              <a:gd name="connsiteY25" fmla="*/ 173542 h 461224"/>
              <a:gd name="connsiteX26" fmla="*/ 205223 w 462734"/>
              <a:gd name="connsiteY26" fmla="*/ 207476 h 461224"/>
              <a:gd name="connsiteX27" fmla="*/ 263855 w 462734"/>
              <a:gd name="connsiteY27" fmla="*/ 217251 h 461224"/>
              <a:gd name="connsiteX28" fmla="*/ 250648 w 462734"/>
              <a:gd name="connsiteY28" fmla="*/ 327785 h 46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2734" h="461224">
                <a:moveTo>
                  <a:pt x="231367" y="0"/>
                </a:moveTo>
                <a:cubicBezTo>
                  <a:pt x="103787" y="0"/>
                  <a:pt x="0" y="103786"/>
                  <a:pt x="0" y="231364"/>
                </a:cubicBezTo>
                <a:cubicBezTo>
                  <a:pt x="11626" y="537883"/>
                  <a:pt x="451166" y="537806"/>
                  <a:pt x="462734" y="231364"/>
                </a:cubicBezTo>
                <a:cubicBezTo>
                  <a:pt x="462734" y="103786"/>
                  <a:pt x="358947" y="0"/>
                  <a:pt x="231367" y="0"/>
                </a:cubicBezTo>
                <a:close/>
                <a:moveTo>
                  <a:pt x="250648" y="327766"/>
                </a:moveTo>
                <a:lnTo>
                  <a:pt x="250648" y="347046"/>
                </a:lnTo>
                <a:cubicBezTo>
                  <a:pt x="250551" y="372265"/>
                  <a:pt x="212183" y="372245"/>
                  <a:pt x="212086" y="347046"/>
                </a:cubicBezTo>
                <a:lnTo>
                  <a:pt x="212086" y="327766"/>
                </a:lnTo>
                <a:lnTo>
                  <a:pt x="206919" y="327766"/>
                </a:lnTo>
                <a:cubicBezTo>
                  <a:pt x="186347" y="327766"/>
                  <a:pt x="167143" y="316699"/>
                  <a:pt x="156828" y="298864"/>
                </a:cubicBezTo>
                <a:cubicBezTo>
                  <a:pt x="151488" y="289629"/>
                  <a:pt x="154650" y="277849"/>
                  <a:pt x="163846" y="272528"/>
                </a:cubicBezTo>
                <a:cubicBezTo>
                  <a:pt x="173082" y="267148"/>
                  <a:pt x="184882" y="270349"/>
                  <a:pt x="190184" y="279546"/>
                </a:cubicBezTo>
                <a:cubicBezTo>
                  <a:pt x="193635" y="285522"/>
                  <a:pt x="200036" y="289205"/>
                  <a:pt x="206900" y="289205"/>
                </a:cubicBezTo>
                <a:lnTo>
                  <a:pt x="250628" y="289205"/>
                </a:lnTo>
                <a:cubicBezTo>
                  <a:pt x="269851" y="290458"/>
                  <a:pt x="278450" y="259320"/>
                  <a:pt x="257492" y="255272"/>
                </a:cubicBezTo>
                <a:lnTo>
                  <a:pt x="198860" y="245496"/>
                </a:lnTo>
                <a:cubicBezTo>
                  <a:pt x="131339" y="232984"/>
                  <a:pt x="145877" y="134577"/>
                  <a:pt x="212067" y="134962"/>
                </a:cubicBezTo>
                <a:lnTo>
                  <a:pt x="212067" y="115682"/>
                </a:lnTo>
                <a:cubicBezTo>
                  <a:pt x="212183" y="90463"/>
                  <a:pt x="250532" y="90483"/>
                  <a:pt x="250628" y="115682"/>
                </a:cubicBezTo>
                <a:lnTo>
                  <a:pt x="250628" y="134962"/>
                </a:lnTo>
                <a:lnTo>
                  <a:pt x="255796" y="134962"/>
                </a:lnTo>
                <a:cubicBezTo>
                  <a:pt x="276368" y="134962"/>
                  <a:pt x="295571" y="146049"/>
                  <a:pt x="305886" y="163883"/>
                </a:cubicBezTo>
                <a:cubicBezTo>
                  <a:pt x="311227" y="173099"/>
                  <a:pt x="308065" y="184879"/>
                  <a:pt x="298868" y="190220"/>
                </a:cubicBezTo>
                <a:cubicBezTo>
                  <a:pt x="289614" y="195560"/>
                  <a:pt x="277833" y="192398"/>
                  <a:pt x="272531" y="183182"/>
                </a:cubicBezTo>
                <a:cubicBezTo>
                  <a:pt x="269080" y="177225"/>
                  <a:pt x="262679" y="173542"/>
                  <a:pt x="255815" y="173542"/>
                </a:cubicBezTo>
                <a:lnTo>
                  <a:pt x="212086" y="173542"/>
                </a:lnTo>
                <a:cubicBezTo>
                  <a:pt x="192864" y="172289"/>
                  <a:pt x="184284" y="203427"/>
                  <a:pt x="205223" y="207476"/>
                </a:cubicBezTo>
                <a:lnTo>
                  <a:pt x="263855" y="217251"/>
                </a:lnTo>
                <a:cubicBezTo>
                  <a:pt x="331375" y="229764"/>
                  <a:pt x="316838" y="328171"/>
                  <a:pt x="250648" y="327785"/>
                </a:cubicBezTo>
                <a:close/>
              </a:path>
            </a:pathLst>
          </a:custGeom>
          <a:solidFill>
            <a:schemeClr val="accent1"/>
          </a:solidFill>
          <a:ln w="19050" cap="flat">
            <a:noFill/>
            <a:prstDash val="solid"/>
            <a:miter/>
          </a:ln>
        </p:spPr>
        <p:txBody>
          <a:bodyPr rtlCol="0" anchor="ctr"/>
          <a:lstStyle/>
          <a:p>
            <a:endParaRPr lang="en-ID"/>
          </a:p>
        </p:txBody>
      </p:sp>
      <p:sp>
        <p:nvSpPr>
          <p:cNvPr id="8" name="Rectangle: Rounded Corners 7">
            <a:extLst>
              <a:ext uri="{FF2B5EF4-FFF2-40B4-BE49-F238E27FC236}">
                <a16:creationId xmlns:a16="http://schemas.microsoft.com/office/drawing/2014/main" id="{8F2CCAC3-3024-FCC8-64C9-6278383575AA}"/>
              </a:ext>
            </a:extLst>
          </p:cNvPr>
          <p:cNvSpPr/>
          <p:nvPr/>
        </p:nvSpPr>
        <p:spPr>
          <a:xfrm>
            <a:off x="-1025393" y="4811376"/>
            <a:ext cx="1951160" cy="1951160"/>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Rectangle: Rounded Corners 2">
            <a:extLst>
              <a:ext uri="{FF2B5EF4-FFF2-40B4-BE49-F238E27FC236}">
                <a16:creationId xmlns:a16="http://schemas.microsoft.com/office/drawing/2014/main" id="{A07B8AB2-CE22-2E89-A764-4503F112D7B8}"/>
              </a:ext>
            </a:extLst>
          </p:cNvPr>
          <p:cNvSpPr/>
          <p:nvPr/>
        </p:nvSpPr>
        <p:spPr>
          <a:xfrm>
            <a:off x="10075091" y="-1463136"/>
            <a:ext cx="2116909" cy="2116909"/>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432EC88F-37BF-B5DF-5E70-46B9676C5655}"/>
              </a:ext>
            </a:extLst>
          </p:cNvPr>
          <p:cNvSpPr txBox="1"/>
          <p:nvPr/>
        </p:nvSpPr>
        <p:spPr>
          <a:xfrm flipH="1">
            <a:off x="10331224" y="-771741"/>
            <a:ext cx="1531113" cy="523220"/>
          </a:xfrm>
          <a:prstGeom prst="rect">
            <a:avLst/>
          </a:prstGeom>
          <a:noFill/>
        </p:spPr>
        <p:txBody>
          <a:bodyPr wrap="square" rtlCol="0">
            <a:spAutoFit/>
          </a:bodyPr>
          <a:lstStyle/>
          <a:p>
            <a:pPr algn="r"/>
            <a:r>
              <a:rPr lang="en-US" sz="2800" b="1" dirty="0">
                <a:solidFill>
                  <a:schemeClr val="bg1"/>
                </a:solidFill>
                <a:latin typeface="+mj-lt"/>
              </a:rPr>
              <a:t>+126</a:t>
            </a:r>
            <a:endParaRPr lang="en-ID" sz="2800" b="1" dirty="0">
              <a:solidFill>
                <a:schemeClr val="bg1"/>
              </a:solidFill>
              <a:latin typeface="+mj-lt"/>
            </a:endParaRPr>
          </a:p>
        </p:txBody>
      </p:sp>
      <p:sp>
        <p:nvSpPr>
          <p:cNvPr id="6" name="TextBox 5">
            <a:extLst>
              <a:ext uri="{FF2B5EF4-FFF2-40B4-BE49-F238E27FC236}">
                <a16:creationId xmlns:a16="http://schemas.microsoft.com/office/drawing/2014/main" id="{C330B034-5F95-230E-3195-3C4914F29779}"/>
              </a:ext>
            </a:extLst>
          </p:cNvPr>
          <p:cNvSpPr txBox="1"/>
          <p:nvPr/>
        </p:nvSpPr>
        <p:spPr>
          <a:xfrm flipH="1">
            <a:off x="10069540" y="-351332"/>
            <a:ext cx="1792797" cy="344261"/>
          </a:xfrm>
          <a:prstGeom prst="rect">
            <a:avLst/>
          </a:prstGeom>
          <a:noFill/>
        </p:spPr>
        <p:txBody>
          <a:bodyPr wrap="square" rtlCol="0">
            <a:spAutoFit/>
          </a:bodyPr>
          <a:lstStyle/>
          <a:p>
            <a:pPr algn="r">
              <a:lnSpc>
                <a:spcPct val="150000"/>
              </a:lnSpc>
            </a:pPr>
            <a:r>
              <a:rPr lang="en-US" sz="1200" dirty="0">
                <a:solidFill>
                  <a:schemeClr val="bg1"/>
                </a:solidFill>
              </a:rPr>
              <a:t>Monitoring</a:t>
            </a:r>
            <a:endParaRPr lang="en-ID" sz="1200" dirty="0">
              <a:solidFill>
                <a:schemeClr val="bg1"/>
              </a:solidFill>
            </a:endParaRPr>
          </a:p>
        </p:txBody>
      </p:sp>
      <p:sp>
        <p:nvSpPr>
          <p:cNvPr id="7" name="Rectangle: Rounded Corners 4">
            <a:extLst>
              <a:ext uri="{FF2B5EF4-FFF2-40B4-BE49-F238E27FC236}">
                <a16:creationId xmlns:a16="http://schemas.microsoft.com/office/drawing/2014/main" id="{68824596-74E1-B275-6093-562624EBA9D0}"/>
              </a:ext>
            </a:extLst>
          </p:cNvPr>
          <p:cNvSpPr/>
          <p:nvPr/>
        </p:nvSpPr>
        <p:spPr>
          <a:xfrm>
            <a:off x="-463555" y="-3877626"/>
            <a:ext cx="2049518" cy="959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1"/>
            <a:r>
              <a:rPr lang="en-US" dirty="0"/>
              <a:t>Total Employees: 17417</a:t>
            </a:r>
          </a:p>
          <a:p>
            <a:pPr latinLnBrk="1"/>
            <a:endParaRPr lang="en-US" dirty="0"/>
          </a:p>
        </p:txBody>
      </p:sp>
      <p:sp>
        <p:nvSpPr>
          <p:cNvPr id="9" name="TextBox 8">
            <a:extLst>
              <a:ext uri="{FF2B5EF4-FFF2-40B4-BE49-F238E27FC236}">
                <a16:creationId xmlns:a16="http://schemas.microsoft.com/office/drawing/2014/main" id="{4E2159AC-1B23-5EC0-F2AE-812D474D615D}"/>
              </a:ext>
            </a:extLst>
          </p:cNvPr>
          <p:cNvSpPr txBox="1"/>
          <p:nvPr/>
        </p:nvSpPr>
        <p:spPr>
          <a:xfrm>
            <a:off x="2547660" y="-3397705"/>
            <a:ext cx="184731" cy="369332"/>
          </a:xfrm>
          <a:prstGeom prst="rect">
            <a:avLst/>
          </a:prstGeom>
          <a:noFill/>
        </p:spPr>
        <p:txBody>
          <a:bodyPr wrap="none" rtlCol="0">
            <a:spAutoFit/>
          </a:bodyPr>
          <a:lstStyle/>
          <a:p>
            <a:endParaRPr lang="en-US" dirty="0"/>
          </a:p>
        </p:txBody>
      </p:sp>
      <p:sp>
        <p:nvSpPr>
          <p:cNvPr id="11" name="Rectangle: Rounded Corners 26">
            <a:extLst>
              <a:ext uri="{FF2B5EF4-FFF2-40B4-BE49-F238E27FC236}">
                <a16:creationId xmlns:a16="http://schemas.microsoft.com/office/drawing/2014/main" id="{C9660BB2-B51A-A0F8-9A2F-F910722DAFE8}"/>
              </a:ext>
            </a:extLst>
          </p:cNvPr>
          <p:cNvSpPr/>
          <p:nvPr/>
        </p:nvSpPr>
        <p:spPr>
          <a:xfrm>
            <a:off x="4251753" y="-2704025"/>
            <a:ext cx="2286003" cy="959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1"/>
            <a:r>
              <a:rPr lang="en-US" dirty="0"/>
              <a:t>• Average Training Score: 63.2 /100</a:t>
            </a:r>
          </a:p>
        </p:txBody>
      </p:sp>
      <p:sp>
        <p:nvSpPr>
          <p:cNvPr id="12" name="Rectangle: Rounded Corners 33">
            <a:extLst>
              <a:ext uri="{FF2B5EF4-FFF2-40B4-BE49-F238E27FC236}">
                <a16:creationId xmlns:a16="http://schemas.microsoft.com/office/drawing/2014/main" id="{76F5F183-FF7C-F665-D849-547C6F8D5E35}"/>
              </a:ext>
            </a:extLst>
          </p:cNvPr>
          <p:cNvSpPr/>
          <p:nvPr/>
        </p:nvSpPr>
        <p:spPr>
          <a:xfrm>
            <a:off x="2048419" y="-2704025"/>
            <a:ext cx="2049518" cy="959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1"/>
            <a:r>
              <a:rPr lang="en-US" dirty="0"/>
              <a:t>Met KPIs: 36 %</a:t>
            </a:r>
          </a:p>
        </p:txBody>
      </p:sp>
      <p:sp>
        <p:nvSpPr>
          <p:cNvPr id="13" name="Rectangle: Rounded Corners 34">
            <a:extLst>
              <a:ext uri="{FF2B5EF4-FFF2-40B4-BE49-F238E27FC236}">
                <a16:creationId xmlns:a16="http://schemas.microsoft.com/office/drawing/2014/main" id="{583FFD89-6483-2552-4BD4-A1F8B43D681B}"/>
              </a:ext>
            </a:extLst>
          </p:cNvPr>
          <p:cNvSpPr/>
          <p:nvPr/>
        </p:nvSpPr>
        <p:spPr>
          <a:xfrm>
            <a:off x="2001621" y="-3877626"/>
            <a:ext cx="2526736" cy="959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1"/>
            <a:r>
              <a:rPr lang="en-US" dirty="0"/>
              <a:t>Gender Distribution: {'m': 70.7%, 'f': 29.3%}</a:t>
            </a:r>
          </a:p>
          <a:p>
            <a:pPr latinLnBrk="1"/>
            <a:endParaRPr lang="en-US" dirty="0"/>
          </a:p>
        </p:txBody>
      </p:sp>
      <p:sp>
        <p:nvSpPr>
          <p:cNvPr id="14" name="Rectangle: Rounded Corners 35">
            <a:extLst>
              <a:ext uri="{FF2B5EF4-FFF2-40B4-BE49-F238E27FC236}">
                <a16:creationId xmlns:a16="http://schemas.microsoft.com/office/drawing/2014/main" id="{CF394A94-14C6-69C8-45AD-08A6C46052DC}"/>
              </a:ext>
            </a:extLst>
          </p:cNvPr>
          <p:cNvSpPr/>
          <p:nvPr/>
        </p:nvSpPr>
        <p:spPr>
          <a:xfrm>
            <a:off x="4823647" y="-3877625"/>
            <a:ext cx="5031553" cy="959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1"/>
            <a:endParaRPr lang="en-US" dirty="0"/>
          </a:p>
          <a:p>
            <a:pPr latinLnBrk="1"/>
            <a:r>
              <a:rPr lang="en-US" dirty="0"/>
              <a:t>Education Levels: {'Bachelors': 70.6%, 'Masters &amp; above': 27.8%, 'Below Secondary': 1.6%}</a:t>
            </a:r>
          </a:p>
          <a:p>
            <a:pPr latinLnBrk="1"/>
            <a:endParaRPr lang="en-US" dirty="0"/>
          </a:p>
        </p:txBody>
      </p:sp>
      <p:sp>
        <p:nvSpPr>
          <p:cNvPr id="15" name="Rectangle: Rounded Corners 36">
            <a:extLst>
              <a:ext uri="{FF2B5EF4-FFF2-40B4-BE49-F238E27FC236}">
                <a16:creationId xmlns:a16="http://schemas.microsoft.com/office/drawing/2014/main" id="{924B98E9-DF0D-1DC9-0F3C-6E01A56293FC}"/>
              </a:ext>
            </a:extLst>
          </p:cNvPr>
          <p:cNvSpPr/>
          <p:nvPr/>
        </p:nvSpPr>
        <p:spPr>
          <a:xfrm>
            <a:off x="-463555" y="-2689711"/>
            <a:ext cx="2286003" cy="959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1"/>
            <a:r>
              <a:rPr lang="en-US" dirty="0"/>
              <a:t>Average Age: 35 </a:t>
            </a:r>
          </a:p>
        </p:txBody>
      </p:sp>
      <p:sp>
        <p:nvSpPr>
          <p:cNvPr id="16" name="Rectangle: Rounded Corners 5">
            <a:extLst>
              <a:ext uri="{FF2B5EF4-FFF2-40B4-BE49-F238E27FC236}">
                <a16:creationId xmlns:a16="http://schemas.microsoft.com/office/drawing/2014/main" id="{FBD7757C-20C5-DF59-46A6-BADE659B0449}"/>
              </a:ext>
            </a:extLst>
          </p:cNvPr>
          <p:cNvSpPr/>
          <p:nvPr/>
        </p:nvSpPr>
        <p:spPr>
          <a:xfrm>
            <a:off x="-463555" y="-1476609"/>
            <a:ext cx="5139560" cy="959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1"/>
            <a:r>
              <a:rPr lang="en-US" dirty="0"/>
              <a:t>Top 3 Departments: {'Sales &amp; Marketing': 5458, 'Operations': 3524, 'Procurement': 2240}</a:t>
            </a:r>
          </a:p>
          <a:p>
            <a:pPr latinLnBrk="1"/>
            <a:endParaRPr lang="en-US" dirty="0"/>
          </a:p>
        </p:txBody>
      </p:sp>
      <p:sp>
        <p:nvSpPr>
          <p:cNvPr id="20" name="Rectangle: Rounded Corners 6">
            <a:extLst>
              <a:ext uri="{FF2B5EF4-FFF2-40B4-BE49-F238E27FC236}">
                <a16:creationId xmlns:a16="http://schemas.microsoft.com/office/drawing/2014/main" id="{BA3AAE9F-2E87-7E05-98E1-33DE117DCDA1}"/>
              </a:ext>
            </a:extLst>
          </p:cNvPr>
          <p:cNvSpPr/>
          <p:nvPr/>
        </p:nvSpPr>
        <p:spPr>
          <a:xfrm>
            <a:off x="4834958" y="-1476609"/>
            <a:ext cx="3499946" cy="959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1"/>
            <a:r>
              <a:rPr lang="en-US" dirty="0"/>
              <a:t>Average Length of Service: 5.8 years</a:t>
            </a:r>
          </a:p>
          <a:p>
            <a:pPr latinLnBrk="1"/>
            <a:endParaRPr lang="en-US" dirty="0"/>
          </a:p>
        </p:txBody>
      </p:sp>
      <p:pic>
        <p:nvPicPr>
          <p:cNvPr id="43" name="Graphic 42" descr="Briefcase with solid fill">
            <a:extLst>
              <a:ext uri="{FF2B5EF4-FFF2-40B4-BE49-F238E27FC236}">
                <a16:creationId xmlns:a16="http://schemas.microsoft.com/office/drawing/2014/main" id="{EFC46307-FC62-D365-134F-0569FAC3CC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67469" y="2789583"/>
            <a:ext cx="467765" cy="467765"/>
          </a:xfrm>
          <a:prstGeom prst="rect">
            <a:avLst/>
          </a:prstGeom>
        </p:spPr>
      </p:pic>
      <p:sp>
        <p:nvSpPr>
          <p:cNvPr id="70" name="Rectangle: Rounded Corners 25">
            <a:extLst>
              <a:ext uri="{FF2B5EF4-FFF2-40B4-BE49-F238E27FC236}">
                <a16:creationId xmlns:a16="http://schemas.microsoft.com/office/drawing/2014/main" id="{0C35804F-B1CC-3579-C3C6-5D198B040766}"/>
              </a:ext>
            </a:extLst>
          </p:cNvPr>
          <p:cNvSpPr/>
          <p:nvPr/>
        </p:nvSpPr>
        <p:spPr>
          <a:xfrm flipH="1" flipV="1">
            <a:off x="6042498" y="2192726"/>
            <a:ext cx="1980549" cy="1314487"/>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1" name="TextBox 70">
            <a:extLst>
              <a:ext uri="{FF2B5EF4-FFF2-40B4-BE49-F238E27FC236}">
                <a16:creationId xmlns:a16="http://schemas.microsoft.com/office/drawing/2014/main" id="{A4868A15-9CC6-1E5B-EF25-69EA377CB10C}"/>
              </a:ext>
            </a:extLst>
          </p:cNvPr>
          <p:cNvSpPr txBox="1"/>
          <p:nvPr/>
        </p:nvSpPr>
        <p:spPr>
          <a:xfrm flipH="1">
            <a:off x="6174082" y="2242212"/>
            <a:ext cx="1792797" cy="420628"/>
          </a:xfrm>
          <a:prstGeom prst="rect">
            <a:avLst/>
          </a:prstGeom>
          <a:noFill/>
        </p:spPr>
        <p:txBody>
          <a:bodyPr wrap="square" rtlCol="0">
            <a:spAutoFit/>
          </a:bodyPr>
          <a:lstStyle/>
          <a:p>
            <a:pPr>
              <a:lnSpc>
                <a:spcPct val="150000"/>
              </a:lnSpc>
            </a:pPr>
            <a:r>
              <a:rPr lang="en-US" sz="1600" b="1" dirty="0">
                <a:solidFill>
                  <a:schemeClr val="bg1"/>
                </a:solidFill>
              </a:rPr>
              <a:t>Average Age</a:t>
            </a:r>
            <a:endParaRPr lang="en-ID" sz="1600" b="1" dirty="0">
              <a:solidFill>
                <a:schemeClr val="bg1"/>
              </a:solidFill>
            </a:endParaRPr>
          </a:p>
        </p:txBody>
      </p:sp>
      <p:sp>
        <p:nvSpPr>
          <p:cNvPr id="73" name="TextBox 72">
            <a:extLst>
              <a:ext uri="{FF2B5EF4-FFF2-40B4-BE49-F238E27FC236}">
                <a16:creationId xmlns:a16="http://schemas.microsoft.com/office/drawing/2014/main" id="{B6538023-9B1A-2F8D-2DE6-C5839F638E09}"/>
              </a:ext>
            </a:extLst>
          </p:cNvPr>
          <p:cNvSpPr txBox="1"/>
          <p:nvPr/>
        </p:nvSpPr>
        <p:spPr>
          <a:xfrm flipH="1">
            <a:off x="6537713" y="2636043"/>
            <a:ext cx="1531113" cy="707886"/>
          </a:xfrm>
          <a:prstGeom prst="rect">
            <a:avLst/>
          </a:prstGeom>
          <a:noFill/>
        </p:spPr>
        <p:txBody>
          <a:bodyPr wrap="square" rtlCol="0">
            <a:spAutoFit/>
          </a:bodyPr>
          <a:lstStyle/>
          <a:p>
            <a:r>
              <a:rPr lang="en-US" sz="4000" b="1" dirty="0">
                <a:solidFill>
                  <a:schemeClr val="bg1"/>
                </a:solidFill>
                <a:latin typeface="+mj-lt"/>
              </a:rPr>
              <a:t>35</a:t>
            </a:r>
          </a:p>
        </p:txBody>
      </p:sp>
      <p:pic>
        <p:nvPicPr>
          <p:cNvPr id="82" name="Graphic 81" descr="Man with solid fill">
            <a:extLst>
              <a:ext uri="{FF2B5EF4-FFF2-40B4-BE49-F238E27FC236}">
                <a16:creationId xmlns:a16="http://schemas.microsoft.com/office/drawing/2014/main" id="{C8232542-AAD1-AB70-93BC-64291A6AAC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3361" y="2707782"/>
            <a:ext cx="564408" cy="564408"/>
          </a:xfrm>
          <a:prstGeom prst="rect">
            <a:avLst/>
          </a:prstGeom>
        </p:spPr>
      </p:pic>
      <p:sp>
        <p:nvSpPr>
          <p:cNvPr id="22" name="Rectangle: Rounded Corners 25">
            <a:extLst>
              <a:ext uri="{FF2B5EF4-FFF2-40B4-BE49-F238E27FC236}">
                <a16:creationId xmlns:a16="http://schemas.microsoft.com/office/drawing/2014/main" id="{2FFD7127-F1AC-2B29-204C-DB41343E8FF1}"/>
              </a:ext>
            </a:extLst>
          </p:cNvPr>
          <p:cNvSpPr/>
          <p:nvPr/>
        </p:nvSpPr>
        <p:spPr>
          <a:xfrm flipH="1" flipV="1">
            <a:off x="2054555" y="3989244"/>
            <a:ext cx="1980549" cy="1314487"/>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3" name="TextBox 22">
            <a:extLst>
              <a:ext uri="{FF2B5EF4-FFF2-40B4-BE49-F238E27FC236}">
                <a16:creationId xmlns:a16="http://schemas.microsoft.com/office/drawing/2014/main" id="{6AC8E616-254E-D00E-7E93-D46FD4A26AF9}"/>
              </a:ext>
            </a:extLst>
          </p:cNvPr>
          <p:cNvSpPr txBox="1"/>
          <p:nvPr/>
        </p:nvSpPr>
        <p:spPr>
          <a:xfrm flipH="1">
            <a:off x="2186139" y="4038730"/>
            <a:ext cx="1792797" cy="420628"/>
          </a:xfrm>
          <a:prstGeom prst="rect">
            <a:avLst/>
          </a:prstGeom>
          <a:noFill/>
        </p:spPr>
        <p:txBody>
          <a:bodyPr wrap="square" rtlCol="0">
            <a:spAutoFit/>
          </a:bodyPr>
          <a:lstStyle/>
          <a:p>
            <a:pPr>
              <a:lnSpc>
                <a:spcPct val="150000"/>
              </a:lnSpc>
            </a:pPr>
            <a:r>
              <a:rPr lang="en-ID" sz="1600" b="1" dirty="0">
                <a:solidFill>
                  <a:schemeClr val="bg1"/>
                </a:solidFill>
              </a:rPr>
              <a:t>Met KPIs</a:t>
            </a:r>
          </a:p>
        </p:txBody>
      </p:sp>
      <p:sp>
        <p:nvSpPr>
          <p:cNvPr id="34" name="TextBox 33">
            <a:extLst>
              <a:ext uri="{FF2B5EF4-FFF2-40B4-BE49-F238E27FC236}">
                <a16:creationId xmlns:a16="http://schemas.microsoft.com/office/drawing/2014/main" id="{771D2C89-4C2C-6BB2-EA3E-BD21CC5AF685}"/>
              </a:ext>
            </a:extLst>
          </p:cNvPr>
          <p:cNvSpPr txBox="1"/>
          <p:nvPr/>
        </p:nvSpPr>
        <p:spPr>
          <a:xfrm flipH="1">
            <a:off x="2716588" y="4446128"/>
            <a:ext cx="1531113" cy="707886"/>
          </a:xfrm>
          <a:prstGeom prst="rect">
            <a:avLst/>
          </a:prstGeom>
          <a:noFill/>
        </p:spPr>
        <p:txBody>
          <a:bodyPr wrap="square" rtlCol="0">
            <a:spAutoFit/>
          </a:bodyPr>
          <a:lstStyle/>
          <a:p>
            <a:r>
              <a:rPr lang="en-US" sz="4000" b="1" dirty="0">
                <a:solidFill>
                  <a:schemeClr val="bg1"/>
                </a:solidFill>
                <a:latin typeface="+mj-lt"/>
              </a:rPr>
              <a:t>36%</a:t>
            </a:r>
          </a:p>
        </p:txBody>
      </p:sp>
      <p:pic>
        <p:nvPicPr>
          <p:cNvPr id="38" name="Graphic 37" descr="Gauge with solid fill">
            <a:extLst>
              <a:ext uri="{FF2B5EF4-FFF2-40B4-BE49-F238E27FC236}">
                <a16:creationId xmlns:a16="http://schemas.microsoft.com/office/drawing/2014/main" id="{5E78C2AF-A87E-EA6F-C2A2-C773BE00C2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1135" y="4459359"/>
            <a:ext cx="556588" cy="556588"/>
          </a:xfrm>
          <a:prstGeom prst="rect">
            <a:avLst/>
          </a:prstGeom>
        </p:spPr>
      </p:pic>
      <p:sp>
        <p:nvSpPr>
          <p:cNvPr id="39" name="Rectangle: Rounded Corners 25">
            <a:extLst>
              <a:ext uri="{FF2B5EF4-FFF2-40B4-BE49-F238E27FC236}">
                <a16:creationId xmlns:a16="http://schemas.microsoft.com/office/drawing/2014/main" id="{6AB2B51F-956C-8059-498B-3C7474F2E296}"/>
              </a:ext>
            </a:extLst>
          </p:cNvPr>
          <p:cNvSpPr/>
          <p:nvPr/>
        </p:nvSpPr>
        <p:spPr>
          <a:xfrm flipH="1" flipV="1">
            <a:off x="4423200" y="3989242"/>
            <a:ext cx="2522761" cy="1314487"/>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0" name="TextBox 39">
            <a:extLst>
              <a:ext uri="{FF2B5EF4-FFF2-40B4-BE49-F238E27FC236}">
                <a16:creationId xmlns:a16="http://schemas.microsoft.com/office/drawing/2014/main" id="{65F120B5-FABC-B6B1-4023-75D2F748CB2C}"/>
              </a:ext>
            </a:extLst>
          </p:cNvPr>
          <p:cNvSpPr txBox="1"/>
          <p:nvPr/>
        </p:nvSpPr>
        <p:spPr>
          <a:xfrm flipH="1">
            <a:off x="4463012" y="4038730"/>
            <a:ext cx="2482950" cy="420628"/>
          </a:xfrm>
          <a:prstGeom prst="rect">
            <a:avLst/>
          </a:prstGeom>
          <a:noFill/>
        </p:spPr>
        <p:txBody>
          <a:bodyPr wrap="square" rtlCol="0">
            <a:spAutoFit/>
          </a:bodyPr>
          <a:lstStyle/>
          <a:p>
            <a:pPr>
              <a:lnSpc>
                <a:spcPct val="150000"/>
              </a:lnSpc>
            </a:pPr>
            <a:r>
              <a:rPr lang="en-ID" sz="1600" b="1" dirty="0">
                <a:solidFill>
                  <a:schemeClr val="bg1"/>
                </a:solidFill>
              </a:rPr>
              <a:t>Average Training Score</a:t>
            </a:r>
          </a:p>
        </p:txBody>
      </p:sp>
      <p:sp>
        <p:nvSpPr>
          <p:cNvPr id="41" name="TextBox 40">
            <a:extLst>
              <a:ext uri="{FF2B5EF4-FFF2-40B4-BE49-F238E27FC236}">
                <a16:creationId xmlns:a16="http://schemas.microsoft.com/office/drawing/2014/main" id="{F2561BCD-5B4F-5E74-21BD-13597697BD17}"/>
              </a:ext>
            </a:extLst>
          </p:cNvPr>
          <p:cNvSpPr txBox="1"/>
          <p:nvPr/>
        </p:nvSpPr>
        <p:spPr>
          <a:xfrm flipH="1">
            <a:off x="5085235" y="4446128"/>
            <a:ext cx="1531113" cy="707886"/>
          </a:xfrm>
          <a:prstGeom prst="rect">
            <a:avLst/>
          </a:prstGeom>
          <a:noFill/>
        </p:spPr>
        <p:txBody>
          <a:bodyPr wrap="square" rtlCol="0">
            <a:spAutoFit/>
          </a:bodyPr>
          <a:lstStyle/>
          <a:p>
            <a:r>
              <a:rPr lang="en-US" sz="4000" b="1" dirty="0">
                <a:solidFill>
                  <a:schemeClr val="bg1"/>
                </a:solidFill>
                <a:latin typeface="+mj-lt"/>
              </a:rPr>
              <a:t>63.2</a:t>
            </a:r>
            <a:endParaRPr lang="en-US" sz="1200" b="1" dirty="0">
              <a:solidFill>
                <a:schemeClr val="bg1"/>
              </a:solidFill>
              <a:latin typeface="+mj-lt"/>
            </a:endParaRPr>
          </a:p>
        </p:txBody>
      </p:sp>
      <p:sp>
        <p:nvSpPr>
          <p:cNvPr id="59" name="TextBox 58">
            <a:extLst>
              <a:ext uri="{FF2B5EF4-FFF2-40B4-BE49-F238E27FC236}">
                <a16:creationId xmlns:a16="http://schemas.microsoft.com/office/drawing/2014/main" id="{FBCDAD8D-FAA7-18A6-075C-C79F8A76FBC5}"/>
              </a:ext>
            </a:extLst>
          </p:cNvPr>
          <p:cNvSpPr txBox="1"/>
          <p:nvPr/>
        </p:nvSpPr>
        <p:spPr>
          <a:xfrm>
            <a:off x="6065108" y="4627495"/>
            <a:ext cx="740550" cy="461665"/>
          </a:xfrm>
          <a:prstGeom prst="rect">
            <a:avLst/>
          </a:prstGeom>
          <a:noFill/>
        </p:spPr>
        <p:txBody>
          <a:bodyPr wrap="square">
            <a:spAutoFit/>
          </a:bodyPr>
          <a:lstStyle/>
          <a:p>
            <a:r>
              <a:rPr lang="en-US" sz="2400" b="1" dirty="0">
                <a:solidFill>
                  <a:schemeClr val="bg1"/>
                </a:solidFill>
                <a:latin typeface="+mj-lt"/>
              </a:rPr>
              <a:t>/</a:t>
            </a:r>
            <a:r>
              <a:rPr lang="en-US" sz="1800" b="1" dirty="0">
                <a:solidFill>
                  <a:schemeClr val="bg1"/>
                </a:solidFill>
                <a:latin typeface="+mj-lt"/>
              </a:rPr>
              <a:t>100</a:t>
            </a:r>
            <a:endParaRPr lang="en-US" dirty="0"/>
          </a:p>
        </p:txBody>
      </p:sp>
      <p:pic>
        <p:nvPicPr>
          <p:cNvPr id="61" name="Graphic 60" descr="Classroom with solid fill">
            <a:extLst>
              <a:ext uri="{FF2B5EF4-FFF2-40B4-BE49-F238E27FC236}">
                <a16:creationId xmlns:a16="http://schemas.microsoft.com/office/drawing/2014/main" id="{894FCF11-96ED-44E7-039B-DDD3246A6A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22693" y="4486832"/>
            <a:ext cx="529113" cy="529113"/>
          </a:xfrm>
          <a:prstGeom prst="rect">
            <a:avLst/>
          </a:prstGeom>
        </p:spPr>
      </p:pic>
      <p:sp>
        <p:nvSpPr>
          <p:cNvPr id="62" name="Rectangle: Rounded Corners 25">
            <a:extLst>
              <a:ext uri="{FF2B5EF4-FFF2-40B4-BE49-F238E27FC236}">
                <a16:creationId xmlns:a16="http://schemas.microsoft.com/office/drawing/2014/main" id="{4B7B5B55-E3C1-6C63-EAD5-B9BDC7F08BDD}"/>
              </a:ext>
            </a:extLst>
          </p:cNvPr>
          <p:cNvSpPr/>
          <p:nvPr/>
        </p:nvSpPr>
        <p:spPr>
          <a:xfrm flipH="1" flipV="1">
            <a:off x="7212865" y="3967583"/>
            <a:ext cx="2679809" cy="1314487"/>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3" name="TextBox 62">
            <a:extLst>
              <a:ext uri="{FF2B5EF4-FFF2-40B4-BE49-F238E27FC236}">
                <a16:creationId xmlns:a16="http://schemas.microsoft.com/office/drawing/2014/main" id="{52EACFA7-6067-2DAE-9B4C-7FE229B75BD8}"/>
              </a:ext>
            </a:extLst>
          </p:cNvPr>
          <p:cNvSpPr txBox="1"/>
          <p:nvPr/>
        </p:nvSpPr>
        <p:spPr>
          <a:xfrm flipH="1">
            <a:off x="7252676" y="4017072"/>
            <a:ext cx="2639999" cy="420628"/>
          </a:xfrm>
          <a:prstGeom prst="rect">
            <a:avLst/>
          </a:prstGeom>
          <a:noFill/>
        </p:spPr>
        <p:txBody>
          <a:bodyPr wrap="square" rtlCol="0">
            <a:spAutoFit/>
          </a:bodyPr>
          <a:lstStyle/>
          <a:p>
            <a:pPr>
              <a:lnSpc>
                <a:spcPct val="150000"/>
              </a:lnSpc>
            </a:pPr>
            <a:r>
              <a:rPr lang="en-ID" sz="1600" b="1" dirty="0">
                <a:solidFill>
                  <a:schemeClr val="bg1"/>
                </a:solidFill>
              </a:rPr>
              <a:t>Average Length of Service</a:t>
            </a:r>
          </a:p>
        </p:txBody>
      </p:sp>
      <p:sp>
        <p:nvSpPr>
          <p:cNvPr id="72" name="TextBox 71">
            <a:extLst>
              <a:ext uri="{FF2B5EF4-FFF2-40B4-BE49-F238E27FC236}">
                <a16:creationId xmlns:a16="http://schemas.microsoft.com/office/drawing/2014/main" id="{4242F714-7CEF-2309-C5C3-873D82A898B0}"/>
              </a:ext>
            </a:extLst>
          </p:cNvPr>
          <p:cNvSpPr txBox="1"/>
          <p:nvPr/>
        </p:nvSpPr>
        <p:spPr>
          <a:xfrm flipH="1">
            <a:off x="7874901" y="4424470"/>
            <a:ext cx="1531113" cy="707886"/>
          </a:xfrm>
          <a:prstGeom prst="rect">
            <a:avLst/>
          </a:prstGeom>
          <a:noFill/>
        </p:spPr>
        <p:txBody>
          <a:bodyPr wrap="square" rtlCol="0">
            <a:spAutoFit/>
          </a:bodyPr>
          <a:lstStyle/>
          <a:p>
            <a:r>
              <a:rPr lang="en-US" sz="4000" b="1" dirty="0">
                <a:solidFill>
                  <a:schemeClr val="bg1"/>
                </a:solidFill>
                <a:latin typeface="+mj-lt"/>
              </a:rPr>
              <a:t>5.8</a:t>
            </a:r>
            <a:endParaRPr lang="en-US" sz="1200" b="1" dirty="0">
              <a:solidFill>
                <a:schemeClr val="bg1"/>
              </a:solidFill>
              <a:latin typeface="+mj-lt"/>
            </a:endParaRPr>
          </a:p>
        </p:txBody>
      </p:sp>
      <p:sp>
        <p:nvSpPr>
          <p:cNvPr id="74" name="TextBox 73">
            <a:extLst>
              <a:ext uri="{FF2B5EF4-FFF2-40B4-BE49-F238E27FC236}">
                <a16:creationId xmlns:a16="http://schemas.microsoft.com/office/drawing/2014/main" id="{99A5A940-1106-296A-17B1-808EEF7D1F7C}"/>
              </a:ext>
            </a:extLst>
          </p:cNvPr>
          <p:cNvSpPr txBox="1"/>
          <p:nvPr/>
        </p:nvSpPr>
        <p:spPr>
          <a:xfrm>
            <a:off x="8680046" y="4673661"/>
            <a:ext cx="903204" cy="369332"/>
          </a:xfrm>
          <a:prstGeom prst="rect">
            <a:avLst/>
          </a:prstGeom>
          <a:noFill/>
        </p:spPr>
        <p:txBody>
          <a:bodyPr wrap="square">
            <a:spAutoFit/>
          </a:bodyPr>
          <a:lstStyle/>
          <a:p>
            <a:r>
              <a:rPr lang="en-US" b="1" dirty="0">
                <a:solidFill>
                  <a:schemeClr val="bg1"/>
                </a:solidFill>
              </a:rPr>
              <a:t>years</a:t>
            </a:r>
            <a:endParaRPr lang="en-US" dirty="0"/>
          </a:p>
        </p:txBody>
      </p:sp>
      <p:pic>
        <p:nvPicPr>
          <p:cNvPr id="76" name="Graphic 75" descr="Gears with solid fill">
            <a:extLst>
              <a:ext uri="{FF2B5EF4-FFF2-40B4-BE49-F238E27FC236}">
                <a16:creationId xmlns:a16="http://schemas.microsoft.com/office/drawing/2014/main" id="{96D7724A-E6B6-F1AA-A03E-52E7CF88C90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87035" y="4422462"/>
            <a:ext cx="638799" cy="638799"/>
          </a:xfrm>
          <a:prstGeom prst="rect">
            <a:avLst/>
          </a:prstGeom>
        </p:spPr>
      </p:pic>
    </p:spTree>
    <p:extLst>
      <p:ext uri="{BB962C8B-B14F-4D97-AF65-F5344CB8AC3E}">
        <p14:creationId xmlns:p14="http://schemas.microsoft.com/office/powerpoint/2010/main" val="3609165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937DF2-F410-17CF-469E-AB4F7946EB29}"/>
              </a:ext>
            </a:extLst>
          </p:cNvPr>
          <p:cNvSpPr txBox="1"/>
          <p:nvPr/>
        </p:nvSpPr>
        <p:spPr>
          <a:xfrm>
            <a:off x="624590" y="653773"/>
            <a:ext cx="9104536" cy="646331"/>
          </a:xfrm>
          <a:prstGeom prst="rect">
            <a:avLst/>
          </a:prstGeom>
          <a:noFill/>
        </p:spPr>
        <p:txBody>
          <a:bodyPr wrap="square" rtlCol="0">
            <a:spAutoFit/>
          </a:bodyPr>
          <a:lstStyle/>
          <a:p>
            <a:r>
              <a:rPr lang="en-US" sz="3600" b="1" dirty="0">
                <a:solidFill>
                  <a:schemeClr val="tx1">
                    <a:lumMod val="75000"/>
                    <a:lumOff val="25000"/>
                  </a:schemeClr>
                </a:solidFill>
                <a:latin typeface="+mj-lt"/>
              </a:rPr>
              <a:t>Dataset </a:t>
            </a:r>
            <a:r>
              <a:rPr lang="en-US" sz="3600" b="1" dirty="0">
                <a:solidFill>
                  <a:schemeClr val="accent1"/>
                </a:solidFill>
                <a:latin typeface="+mj-lt"/>
              </a:rPr>
              <a:t>Overview</a:t>
            </a:r>
            <a:endParaRPr lang="en-ID" sz="3600" b="1" dirty="0">
              <a:solidFill>
                <a:schemeClr val="accent1"/>
              </a:solidFill>
              <a:latin typeface="+mj-lt"/>
            </a:endParaRPr>
          </a:p>
        </p:txBody>
      </p:sp>
      <p:sp>
        <p:nvSpPr>
          <p:cNvPr id="10" name="TextBox 9">
            <a:extLst>
              <a:ext uri="{FF2B5EF4-FFF2-40B4-BE49-F238E27FC236}">
                <a16:creationId xmlns:a16="http://schemas.microsoft.com/office/drawing/2014/main" id="{FFF2869B-A3DA-1542-50E4-2C2D3DCA7FFC}"/>
              </a:ext>
            </a:extLst>
          </p:cNvPr>
          <p:cNvSpPr txBox="1"/>
          <p:nvPr/>
        </p:nvSpPr>
        <p:spPr>
          <a:xfrm>
            <a:off x="-297523" y="7120602"/>
            <a:ext cx="4736941" cy="1169551"/>
          </a:xfrm>
          <a:prstGeom prst="rect">
            <a:avLst/>
          </a:prstGeom>
          <a:noFill/>
        </p:spPr>
        <p:txBody>
          <a:bodyPr wrap="square" rtlCol="0">
            <a:spAutoFit/>
          </a:bodyPr>
          <a:lstStyle/>
          <a:p>
            <a:pPr>
              <a:lnSpc>
                <a:spcPct val="150000"/>
              </a:lnSpc>
            </a:pPr>
            <a:r>
              <a:rPr lang="en-US" sz="1200" dirty="0">
                <a:solidFill>
                  <a:schemeClr val="tx1">
                    <a:lumMod val="75000"/>
                    <a:lumOff val="25000"/>
                  </a:schemeClr>
                </a:solidFill>
              </a:rPr>
              <a:t>Enterprise Analytics empowers organizations to transform data into actionable intelligence. By integrating advanced analytics across departments, businesses can make better decisions, enhance efficiency, and unlock hidden opportunities.</a:t>
            </a:r>
            <a:endParaRPr lang="en-ID" sz="1200" dirty="0">
              <a:solidFill>
                <a:schemeClr val="tx1">
                  <a:lumMod val="75000"/>
                  <a:lumOff val="25000"/>
                </a:schemeClr>
              </a:solidFill>
            </a:endParaRPr>
          </a:p>
        </p:txBody>
      </p:sp>
      <p:sp>
        <p:nvSpPr>
          <p:cNvPr id="17" name="Rectangle: Rounded Corners 16">
            <a:extLst>
              <a:ext uri="{FF2B5EF4-FFF2-40B4-BE49-F238E27FC236}">
                <a16:creationId xmlns:a16="http://schemas.microsoft.com/office/drawing/2014/main" id="{33141558-AFB5-9E1E-898F-AEEC8ECCD35C}"/>
              </a:ext>
            </a:extLst>
          </p:cNvPr>
          <p:cNvSpPr/>
          <p:nvPr/>
        </p:nvSpPr>
        <p:spPr>
          <a:xfrm>
            <a:off x="9424918" y="6965733"/>
            <a:ext cx="1800435" cy="1005530"/>
          </a:xfrm>
          <a:prstGeom prst="roundRect">
            <a:avLst>
              <a:gd name="adj" fmla="val 17439"/>
            </a:avLst>
          </a:prstGeom>
          <a:solidFill>
            <a:schemeClr val="bg1"/>
          </a:solidFill>
          <a:ln>
            <a:noFill/>
          </a:ln>
          <a:effectLst>
            <a:outerShdw blurRad="241300" dist="152400" dir="27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3" name="Rectangle: Rounded Corners 32">
            <a:extLst>
              <a:ext uri="{FF2B5EF4-FFF2-40B4-BE49-F238E27FC236}">
                <a16:creationId xmlns:a16="http://schemas.microsoft.com/office/drawing/2014/main" id="{8674311D-683E-6D39-D13D-8011DB9C99FE}"/>
              </a:ext>
            </a:extLst>
          </p:cNvPr>
          <p:cNvSpPr/>
          <p:nvPr/>
        </p:nvSpPr>
        <p:spPr>
          <a:xfrm>
            <a:off x="4972175" y="7136368"/>
            <a:ext cx="4103476" cy="1005530"/>
          </a:xfrm>
          <a:prstGeom prst="roundRect">
            <a:avLst>
              <a:gd name="adj" fmla="val 17439"/>
            </a:avLst>
          </a:prstGeom>
          <a:solidFill>
            <a:schemeClr val="bg1"/>
          </a:solidFill>
          <a:ln>
            <a:noFill/>
          </a:ln>
          <a:effectLst>
            <a:outerShdw blurRad="241300" dist="152400" dir="27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8" name="TextBox 17">
            <a:extLst>
              <a:ext uri="{FF2B5EF4-FFF2-40B4-BE49-F238E27FC236}">
                <a16:creationId xmlns:a16="http://schemas.microsoft.com/office/drawing/2014/main" id="{B6D02C16-5305-F03E-B582-6E8938026528}"/>
              </a:ext>
            </a:extLst>
          </p:cNvPr>
          <p:cNvSpPr txBox="1"/>
          <p:nvPr/>
        </p:nvSpPr>
        <p:spPr>
          <a:xfrm>
            <a:off x="6233658" y="7269424"/>
            <a:ext cx="3937181" cy="707886"/>
          </a:xfrm>
          <a:prstGeom prst="rect">
            <a:avLst/>
          </a:prstGeom>
          <a:noFill/>
        </p:spPr>
        <p:txBody>
          <a:bodyPr wrap="square" rtlCol="0">
            <a:spAutoFit/>
          </a:bodyPr>
          <a:lstStyle/>
          <a:p>
            <a:r>
              <a:rPr lang="en-US" sz="4000" b="1" dirty="0">
                <a:solidFill>
                  <a:schemeClr val="tx1">
                    <a:lumMod val="75000"/>
                    <a:lumOff val="25000"/>
                  </a:schemeClr>
                </a:solidFill>
                <a:latin typeface="+mj-lt"/>
              </a:rPr>
              <a:t>$367,000+</a:t>
            </a:r>
            <a:endParaRPr lang="en-ID" sz="4000" b="1" dirty="0">
              <a:solidFill>
                <a:schemeClr val="tx1">
                  <a:lumMod val="75000"/>
                  <a:lumOff val="25000"/>
                </a:schemeClr>
              </a:solidFill>
              <a:latin typeface="+mj-lt"/>
            </a:endParaRPr>
          </a:p>
        </p:txBody>
      </p:sp>
      <p:sp>
        <p:nvSpPr>
          <p:cNvPr id="19" name="TextBox 18">
            <a:extLst>
              <a:ext uri="{FF2B5EF4-FFF2-40B4-BE49-F238E27FC236}">
                <a16:creationId xmlns:a16="http://schemas.microsoft.com/office/drawing/2014/main" id="{A6909942-F428-6086-5083-6457BEDEC128}"/>
              </a:ext>
            </a:extLst>
          </p:cNvPr>
          <p:cNvSpPr txBox="1"/>
          <p:nvPr/>
        </p:nvSpPr>
        <p:spPr>
          <a:xfrm>
            <a:off x="9612202" y="7114555"/>
            <a:ext cx="2012882" cy="707886"/>
          </a:xfrm>
          <a:prstGeom prst="rect">
            <a:avLst/>
          </a:prstGeom>
          <a:noFill/>
        </p:spPr>
        <p:txBody>
          <a:bodyPr wrap="square" rtlCol="0">
            <a:spAutoFit/>
          </a:bodyPr>
          <a:lstStyle/>
          <a:p>
            <a:r>
              <a:rPr lang="en-US" sz="4000" b="1" dirty="0">
                <a:solidFill>
                  <a:schemeClr val="accent2"/>
                </a:solidFill>
                <a:latin typeface="+mj-lt"/>
              </a:rPr>
              <a:t>90%</a:t>
            </a:r>
            <a:endParaRPr lang="en-ID" sz="4000" b="1" dirty="0">
              <a:solidFill>
                <a:schemeClr val="accent2"/>
              </a:solidFill>
              <a:latin typeface="+mj-lt"/>
            </a:endParaRPr>
          </a:p>
        </p:txBody>
      </p:sp>
      <p:sp>
        <p:nvSpPr>
          <p:cNvPr id="28" name="Graphic 33">
            <a:extLst>
              <a:ext uri="{FF2B5EF4-FFF2-40B4-BE49-F238E27FC236}">
                <a16:creationId xmlns:a16="http://schemas.microsoft.com/office/drawing/2014/main" id="{E215A5E0-EA54-2BC5-D02B-3D6C64B6F660}"/>
              </a:ext>
            </a:extLst>
          </p:cNvPr>
          <p:cNvSpPr/>
          <p:nvPr/>
        </p:nvSpPr>
        <p:spPr>
          <a:xfrm>
            <a:off x="5321442" y="7392003"/>
            <a:ext cx="462734" cy="461224"/>
          </a:xfrm>
          <a:custGeom>
            <a:avLst/>
            <a:gdLst>
              <a:gd name="connsiteX0" fmla="*/ 231367 w 462734"/>
              <a:gd name="connsiteY0" fmla="*/ 0 h 461224"/>
              <a:gd name="connsiteX1" fmla="*/ 0 w 462734"/>
              <a:gd name="connsiteY1" fmla="*/ 231364 h 461224"/>
              <a:gd name="connsiteX2" fmla="*/ 462734 w 462734"/>
              <a:gd name="connsiteY2" fmla="*/ 231364 h 461224"/>
              <a:gd name="connsiteX3" fmla="*/ 231367 w 462734"/>
              <a:gd name="connsiteY3" fmla="*/ 0 h 461224"/>
              <a:gd name="connsiteX4" fmla="*/ 250648 w 462734"/>
              <a:gd name="connsiteY4" fmla="*/ 327766 h 461224"/>
              <a:gd name="connsiteX5" fmla="*/ 250648 w 462734"/>
              <a:gd name="connsiteY5" fmla="*/ 347046 h 461224"/>
              <a:gd name="connsiteX6" fmla="*/ 212086 w 462734"/>
              <a:gd name="connsiteY6" fmla="*/ 347046 h 461224"/>
              <a:gd name="connsiteX7" fmla="*/ 212086 w 462734"/>
              <a:gd name="connsiteY7" fmla="*/ 327766 h 461224"/>
              <a:gd name="connsiteX8" fmla="*/ 206919 w 462734"/>
              <a:gd name="connsiteY8" fmla="*/ 327766 h 461224"/>
              <a:gd name="connsiteX9" fmla="*/ 156828 w 462734"/>
              <a:gd name="connsiteY9" fmla="*/ 298864 h 461224"/>
              <a:gd name="connsiteX10" fmla="*/ 163846 w 462734"/>
              <a:gd name="connsiteY10" fmla="*/ 272528 h 461224"/>
              <a:gd name="connsiteX11" fmla="*/ 190184 w 462734"/>
              <a:gd name="connsiteY11" fmla="*/ 279546 h 461224"/>
              <a:gd name="connsiteX12" fmla="*/ 206900 w 462734"/>
              <a:gd name="connsiteY12" fmla="*/ 289205 h 461224"/>
              <a:gd name="connsiteX13" fmla="*/ 250628 w 462734"/>
              <a:gd name="connsiteY13" fmla="*/ 289205 h 461224"/>
              <a:gd name="connsiteX14" fmla="*/ 257492 w 462734"/>
              <a:gd name="connsiteY14" fmla="*/ 255272 h 461224"/>
              <a:gd name="connsiteX15" fmla="*/ 198860 w 462734"/>
              <a:gd name="connsiteY15" fmla="*/ 245496 h 461224"/>
              <a:gd name="connsiteX16" fmla="*/ 212067 w 462734"/>
              <a:gd name="connsiteY16" fmla="*/ 134962 h 461224"/>
              <a:gd name="connsiteX17" fmla="*/ 212067 w 462734"/>
              <a:gd name="connsiteY17" fmla="*/ 115682 h 461224"/>
              <a:gd name="connsiteX18" fmla="*/ 250628 w 462734"/>
              <a:gd name="connsiteY18" fmla="*/ 115682 h 461224"/>
              <a:gd name="connsiteX19" fmla="*/ 250628 w 462734"/>
              <a:gd name="connsiteY19" fmla="*/ 134962 h 461224"/>
              <a:gd name="connsiteX20" fmla="*/ 255796 w 462734"/>
              <a:gd name="connsiteY20" fmla="*/ 134962 h 461224"/>
              <a:gd name="connsiteX21" fmla="*/ 305886 w 462734"/>
              <a:gd name="connsiteY21" fmla="*/ 163883 h 461224"/>
              <a:gd name="connsiteX22" fmla="*/ 298868 w 462734"/>
              <a:gd name="connsiteY22" fmla="*/ 190220 h 461224"/>
              <a:gd name="connsiteX23" fmla="*/ 272531 w 462734"/>
              <a:gd name="connsiteY23" fmla="*/ 183182 h 461224"/>
              <a:gd name="connsiteX24" fmla="*/ 255815 w 462734"/>
              <a:gd name="connsiteY24" fmla="*/ 173542 h 461224"/>
              <a:gd name="connsiteX25" fmla="*/ 212086 w 462734"/>
              <a:gd name="connsiteY25" fmla="*/ 173542 h 461224"/>
              <a:gd name="connsiteX26" fmla="*/ 205223 w 462734"/>
              <a:gd name="connsiteY26" fmla="*/ 207476 h 461224"/>
              <a:gd name="connsiteX27" fmla="*/ 263855 w 462734"/>
              <a:gd name="connsiteY27" fmla="*/ 217251 h 461224"/>
              <a:gd name="connsiteX28" fmla="*/ 250648 w 462734"/>
              <a:gd name="connsiteY28" fmla="*/ 327785 h 46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2734" h="461224">
                <a:moveTo>
                  <a:pt x="231367" y="0"/>
                </a:moveTo>
                <a:cubicBezTo>
                  <a:pt x="103787" y="0"/>
                  <a:pt x="0" y="103786"/>
                  <a:pt x="0" y="231364"/>
                </a:cubicBezTo>
                <a:cubicBezTo>
                  <a:pt x="11626" y="537883"/>
                  <a:pt x="451166" y="537806"/>
                  <a:pt x="462734" y="231364"/>
                </a:cubicBezTo>
                <a:cubicBezTo>
                  <a:pt x="462734" y="103786"/>
                  <a:pt x="358947" y="0"/>
                  <a:pt x="231367" y="0"/>
                </a:cubicBezTo>
                <a:close/>
                <a:moveTo>
                  <a:pt x="250648" y="327766"/>
                </a:moveTo>
                <a:lnTo>
                  <a:pt x="250648" y="347046"/>
                </a:lnTo>
                <a:cubicBezTo>
                  <a:pt x="250551" y="372265"/>
                  <a:pt x="212183" y="372245"/>
                  <a:pt x="212086" y="347046"/>
                </a:cubicBezTo>
                <a:lnTo>
                  <a:pt x="212086" y="327766"/>
                </a:lnTo>
                <a:lnTo>
                  <a:pt x="206919" y="327766"/>
                </a:lnTo>
                <a:cubicBezTo>
                  <a:pt x="186347" y="327766"/>
                  <a:pt x="167143" y="316699"/>
                  <a:pt x="156828" y="298864"/>
                </a:cubicBezTo>
                <a:cubicBezTo>
                  <a:pt x="151488" y="289629"/>
                  <a:pt x="154650" y="277849"/>
                  <a:pt x="163846" y="272528"/>
                </a:cubicBezTo>
                <a:cubicBezTo>
                  <a:pt x="173082" y="267148"/>
                  <a:pt x="184882" y="270349"/>
                  <a:pt x="190184" y="279546"/>
                </a:cubicBezTo>
                <a:cubicBezTo>
                  <a:pt x="193635" y="285522"/>
                  <a:pt x="200036" y="289205"/>
                  <a:pt x="206900" y="289205"/>
                </a:cubicBezTo>
                <a:lnTo>
                  <a:pt x="250628" y="289205"/>
                </a:lnTo>
                <a:cubicBezTo>
                  <a:pt x="269851" y="290458"/>
                  <a:pt x="278450" y="259320"/>
                  <a:pt x="257492" y="255272"/>
                </a:cubicBezTo>
                <a:lnTo>
                  <a:pt x="198860" y="245496"/>
                </a:lnTo>
                <a:cubicBezTo>
                  <a:pt x="131339" y="232984"/>
                  <a:pt x="145877" y="134577"/>
                  <a:pt x="212067" y="134962"/>
                </a:cubicBezTo>
                <a:lnTo>
                  <a:pt x="212067" y="115682"/>
                </a:lnTo>
                <a:cubicBezTo>
                  <a:pt x="212183" y="90463"/>
                  <a:pt x="250532" y="90483"/>
                  <a:pt x="250628" y="115682"/>
                </a:cubicBezTo>
                <a:lnTo>
                  <a:pt x="250628" y="134962"/>
                </a:lnTo>
                <a:lnTo>
                  <a:pt x="255796" y="134962"/>
                </a:lnTo>
                <a:cubicBezTo>
                  <a:pt x="276368" y="134962"/>
                  <a:pt x="295571" y="146049"/>
                  <a:pt x="305886" y="163883"/>
                </a:cubicBezTo>
                <a:cubicBezTo>
                  <a:pt x="311227" y="173099"/>
                  <a:pt x="308065" y="184879"/>
                  <a:pt x="298868" y="190220"/>
                </a:cubicBezTo>
                <a:cubicBezTo>
                  <a:pt x="289614" y="195560"/>
                  <a:pt x="277833" y="192398"/>
                  <a:pt x="272531" y="183182"/>
                </a:cubicBezTo>
                <a:cubicBezTo>
                  <a:pt x="269080" y="177225"/>
                  <a:pt x="262679" y="173542"/>
                  <a:pt x="255815" y="173542"/>
                </a:cubicBezTo>
                <a:lnTo>
                  <a:pt x="212086" y="173542"/>
                </a:lnTo>
                <a:cubicBezTo>
                  <a:pt x="192864" y="172289"/>
                  <a:pt x="184284" y="203427"/>
                  <a:pt x="205223" y="207476"/>
                </a:cubicBezTo>
                <a:lnTo>
                  <a:pt x="263855" y="217251"/>
                </a:lnTo>
                <a:cubicBezTo>
                  <a:pt x="331375" y="229764"/>
                  <a:pt x="316838" y="328171"/>
                  <a:pt x="250648" y="327785"/>
                </a:cubicBezTo>
                <a:close/>
              </a:path>
            </a:pathLst>
          </a:custGeom>
          <a:solidFill>
            <a:schemeClr val="accent1"/>
          </a:solidFill>
          <a:ln w="19050" cap="flat">
            <a:noFill/>
            <a:prstDash val="solid"/>
            <a:miter/>
          </a:ln>
        </p:spPr>
        <p:txBody>
          <a:bodyPr rtlCol="0" anchor="ctr"/>
          <a:lstStyle/>
          <a:p>
            <a:endParaRPr lang="en-ID"/>
          </a:p>
        </p:txBody>
      </p:sp>
      <p:sp>
        <p:nvSpPr>
          <p:cNvPr id="8" name="Rectangle: Rounded Corners 7">
            <a:extLst>
              <a:ext uri="{FF2B5EF4-FFF2-40B4-BE49-F238E27FC236}">
                <a16:creationId xmlns:a16="http://schemas.microsoft.com/office/drawing/2014/main" id="{12421DD9-85BC-D4CF-36ED-4E4EBDC04DFF}"/>
              </a:ext>
            </a:extLst>
          </p:cNvPr>
          <p:cNvSpPr/>
          <p:nvPr/>
        </p:nvSpPr>
        <p:spPr>
          <a:xfrm>
            <a:off x="-1025393" y="4811376"/>
            <a:ext cx="1951160" cy="1951160"/>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 name="Rectangle: Rounded Corners 2">
            <a:extLst>
              <a:ext uri="{FF2B5EF4-FFF2-40B4-BE49-F238E27FC236}">
                <a16:creationId xmlns:a16="http://schemas.microsoft.com/office/drawing/2014/main" id="{21EB4886-5416-11C5-6AA7-52D72A718803}"/>
              </a:ext>
            </a:extLst>
          </p:cNvPr>
          <p:cNvSpPr/>
          <p:nvPr/>
        </p:nvSpPr>
        <p:spPr>
          <a:xfrm>
            <a:off x="10075091" y="-1463136"/>
            <a:ext cx="2116909" cy="2116909"/>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7C731030-7935-C0A5-B680-ED681B3831FC}"/>
              </a:ext>
            </a:extLst>
          </p:cNvPr>
          <p:cNvSpPr txBox="1"/>
          <p:nvPr/>
        </p:nvSpPr>
        <p:spPr>
          <a:xfrm flipH="1">
            <a:off x="10331224" y="-771741"/>
            <a:ext cx="1531113" cy="523220"/>
          </a:xfrm>
          <a:prstGeom prst="rect">
            <a:avLst/>
          </a:prstGeom>
          <a:noFill/>
        </p:spPr>
        <p:txBody>
          <a:bodyPr wrap="square" rtlCol="0">
            <a:spAutoFit/>
          </a:bodyPr>
          <a:lstStyle/>
          <a:p>
            <a:pPr algn="r"/>
            <a:r>
              <a:rPr lang="en-US" sz="2800" b="1" dirty="0">
                <a:solidFill>
                  <a:schemeClr val="bg1"/>
                </a:solidFill>
                <a:latin typeface="+mj-lt"/>
              </a:rPr>
              <a:t>+126</a:t>
            </a:r>
            <a:endParaRPr lang="en-ID" sz="2800" b="1" dirty="0">
              <a:solidFill>
                <a:schemeClr val="bg1"/>
              </a:solidFill>
              <a:latin typeface="+mj-lt"/>
            </a:endParaRPr>
          </a:p>
        </p:txBody>
      </p:sp>
      <p:sp>
        <p:nvSpPr>
          <p:cNvPr id="6" name="TextBox 5">
            <a:extLst>
              <a:ext uri="{FF2B5EF4-FFF2-40B4-BE49-F238E27FC236}">
                <a16:creationId xmlns:a16="http://schemas.microsoft.com/office/drawing/2014/main" id="{D19E08AE-D4E2-35BB-D2C2-D50332C0F928}"/>
              </a:ext>
            </a:extLst>
          </p:cNvPr>
          <p:cNvSpPr txBox="1"/>
          <p:nvPr/>
        </p:nvSpPr>
        <p:spPr>
          <a:xfrm flipH="1">
            <a:off x="10069540" y="-351332"/>
            <a:ext cx="1792797" cy="344261"/>
          </a:xfrm>
          <a:prstGeom prst="rect">
            <a:avLst/>
          </a:prstGeom>
          <a:noFill/>
        </p:spPr>
        <p:txBody>
          <a:bodyPr wrap="square" rtlCol="0">
            <a:spAutoFit/>
          </a:bodyPr>
          <a:lstStyle/>
          <a:p>
            <a:pPr algn="r">
              <a:lnSpc>
                <a:spcPct val="150000"/>
              </a:lnSpc>
            </a:pPr>
            <a:r>
              <a:rPr lang="en-US" sz="1200" dirty="0">
                <a:solidFill>
                  <a:schemeClr val="bg1"/>
                </a:solidFill>
              </a:rPr>
              <a:t>Monitoring</a:t>
            </a:r>
            <a:endParaRPr lang="en-ID" sz="1200" dirty="0">
              <a:solidFill>
                <a:schemeClr val="bg1"/>
              </a:solidFill>
            </a:endParaRPr>
          </a:p>
        </p:txBody>
      </p:sp>
      <p:sp>
        <p:nvSpPr>
          <p:cNvPr id="7" name="Rectangle: Rounded Corners 4">
            <a:extLst>
              <a:ext uri="{FF2B5EF4-FFF2-40B4-BE49-F238E27FC236}">
                <a16:creationId xmlns:a16="http://schemas.microsoft.com/office/drawing/2014/main" id="{54909CF4-D607-1263-37B3-4ECD91170380}"/>
              </a:ext>
            </a:extLst>
          </p:cNvPr>
          <p:cNvSpPr/>
          <p:nvPr/>
        </p:nvSpPr>
        <p:spPr>
          <a:xfrm>
            <a:off x="-463555" y="-3877626"/>
            <a:ext cx="2049518" cy="959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1"/>
            <a:r>
              <a:rPr lang="en-US" dirty="0"/>
              <a:t>Total Employees: 17417</a:t>
            </a:r>
          </a:p>
          <a:p>
            <a:pPr latinLnBrk="1"/>
            <a:endParaRPr lang="en-US" dirty="0"/>
          </a:p>
        </p:txBody>
      </p:sp>
      <p:sp>
        <p:nvSpPr>
          <p:cNvPr id="9" name="TextBox 8">
            <a:extLst>
              <a:ext uri="{FF2B5EF4-FFF2-40B4-BE49-F238E27FC236}">
                <a16:creationId xmlns:a16="http://schemas.microsoft.com/office/drawing/2014/main" id="{70AC2B4B-08A9-BC44-70E6-430454364D1D}"/>
              </a:ext>
            </a:extLst>
          </p:cNvPr>
          <p:cNvSpPr txBox="1"/>
          <p:nvPr/>
        </p:nvSpPr>
        <p:spPr>
          <a:xfrm>
            <a:off x="2547660" y="-3397705"/>
            <a:ext cx="184731" cy="369332"/>
          </a:xfrm>
          <a:prstGeom prst="rect">
            <a:avLst/>
          </a:prstGeom>
          <a:noFill/>
        </p:spPr>
        <p:txBody>
          <a:bodyPr wrap="none" rtlCol="0">
            <a:spAutoFit/>
          </a:bodyPr>
          <a:lstStyle/>
          <a:p>
            <a:endParaRPr lang="en-US" dirty="0"/>
          </a:p>
        </p:txBody>
      </p:sp>
      <p:sp>
        <p:nvSpPr>
          <p:cNvPr id="11" name="Rectangle: Rounded Corners 26">
            <a:extLst>
              <a:ext uri="{FF2B5EF4-FFF2-40B4-BE49-F238E27FC236}">
                <a16:creationId xmlns:a16="http://schemas.microsoft.com/office/drawing/2014/main" id="{CD8A332F-9A36-BEF0-DA4A-DAC0D18C3C04}"/>
              </a:ext>
            </a:extLst>
          </p:cNvPr>
          <p:cNvSpPr/>
          <p:nvPr/>
        </p:nvSpPr>
        <p:spPr>
          <a:xfrm>
            <a:off x="4251753" y="-2704025"/>
            <a:ext cx="2286003" cy="959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1"/>
            <a:r>
              <a:rPr lang="en-US" dirty="0"/>
              <a:t>• Average Training Score: 63.2 /100</a:t>
            </a:r>
          </a:p>
        </p:txBody>
      </p:sp>
      <p:sp>
        <p:nvSpPr>
          <p:cNvPr id="12" name="Rectangle: Rounded Corners 33">
            <a:extLst>
              <a:ext uri="{FF2B5EF4-FFF2-40B4-BE49-F238E27FC236}">
                <a16:creationId xmlns:a16="http://schemas.microsoft.com/office/drawing/2014/main" id="{92E15B76-3ECC-76E3-6419-3B4702898BAA}"/>
              </a:ext>
            </a:extLst>
          </p:cNvPr>
          <p:cNvSpPr/>
          <p:nvPr/>
        </p:nvSpPr>
        <p:spPr>
          <a:xfrm>
            <a:off x="2048419" y="-2704025"/>
            <a:ext cx="2049518" cy="959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1"/>
            <a:r>
              <a:rPr lang="en-US" dirty="0"/>
              <a:t>Met KPIs: 36 %</a:t>
            </a:r>
          </a:p>
        </p:txBody>
      </p:sp>
      <p:sp>
        <p:nvSpPr>
          <p:cNvPr id="13" name="Rectangle: Rounded Corners 34">
            <a:extLst>
              <a:ext uri="{FF2B5EF4-FFF2-40B4-BE49-F238E27FC236}">
                <a16:creationId xmlns:a16="http://schemas.microsoft.com/office/drawing/2014/main" id="{3120E631-D347-BC19-B9C8-4455CC4B88F9}"/>
              </a:ext>
            </a:extLst>
          </p:cNvPr>
          <p:cNvSpPr/>
          <p:nvPr/>
        </p:nvSpPr>
        <p:spPr>
          <a:xfrm>
            <a:off x="2001621" y="-3877626"/>
            <a:ext cx="2526736" cy="959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1"/>
            <a:r>
              <a:rPr lang="en-US" dirty="0"/>
              <a:t>Gender Distribution: {'m': 70.7%, 'f': 29.3%}</a:t>
            </a:r>
          </a:p>
          <a:p>
            <a:pPr latinLnBrk="1"/>
            <a:endParaRPr lang="en-US" dirty="0"/>
          </a:p>
        </p:txBody>
      </p:sp>
      <p:sp>
        <p:nvSpPr>
          <p:cNvPr id="14" name="Rectangle: Rounded Corners 35">
            <a:extLst>
              <a:ext uri="{FF2B5EF4-FFF2-40B4-BE49-F238E27FC236}">
                <a16:creationId xmlns:a16="http://schemas.microsoft.com/office/drawing/2014/main" id="{8DAE2C92-696E-E42A-FC60-4C5A442B42A3}"/>
              </a:ext>
            </a:extLst>
          </p:cNvPr>
          <p:cNvSpPr/>
          <p:nvPr/>
        </p:nvSpPr>
        <p:spPr>
          <a:xfrm>
            <a:off x="4823647" y="-3877625"/>
            <a:ext cx="5031553" cy="959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1"/>
            <a:endParaRPr lang="en-US" dirty="0"/>
          </a:p>
          <a:p>
            <a:pPr latinLnBrk="1"/>
            <a:r>
              <a:rPr lang="en-US" dirty="0"/>
              <a:t>Education Levels: {'Bachelors': 70.6%, 'Masters &amp; above': 27.8%, 'Below Secondary': 1.6%}</a:t>
            </a:r>
          </a:p>
          <a:p>
            <a:pPr latinLnBrk="1"/>
            <a:endParaRPr lang="en-US" dirty="0"/>
          </a:p>
        </p:txBody>
      </p:sp>
      <p:sp>
        <p:nvSpPr>
          <p:cNvPr id="15" name="Rectangle: Rounded Corners 36">
            <a:extLst>
              <a:ext uri="{FF2B5EF4-FFF2-40B4-BE49-F238E27FC236}">
                <a16:creationId xmlns:a16="http://schemas.microsoft.com/office/drawing/2014/main" id="{4932DA42-CCA8-7714-081F-025A1F9F01AD}"/>
              </a:ext>
            </a:extLst>
          </p:cNvPr>
          <p:cNvSpPr/>
          <p:nvPr/>
        </p:nvSpPr>
        <p:spPr>
          <a:xfrm>
            <a:off x="-463555" y="-2689711"/>
            <a:ext cx="2286003" cy="959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1"/>
            <a:r>
              <a:rPr lang="en-US" dirty="0"/>
              <a:t>Average Age: 35 </a:t>
            </a:r>
          </a:p>
        </p:txBody>
      </p:sp>
      <p:sp>
        <p:nvSpPr>
          <p:cNvPr id="16" name="Rectangle: Rounded Corners 5">
            <a:extLst>
              <a:ext uri="{FF2B5EF4-FFF2-40B4-BE49-F238E27FC236}">
                <a16:creationId xmlns:a16="http://schemas.microsoft.com/office/drawing/2014/main" id="{D65BB738-4BC5-31B5-1AE5-CE4F2F321C2C}"/>
              </a:ext>
            </a:extLst>
          </p:cNvPr>
          <p:cNvSpPr/>
          <p:nvPr/>
        </p:nvSpPr>
        <p:spPr>
          <a:xfrm>
            <a:off x="-463555" y="-1476609"/>
            <a:ext cx="5139560" cy="959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1"/>
            <a:r>
              <a:rPr lang="en-US" dirty="0"/>
              <a:t>Top 3 Departments: {'Sales &amp; Marketing': 5458, 'Operations': 3524, 'Procurement': 2240}</a:t>
            </a:r>
          </a:p>
          <a:p>
            <a:pPr latinLnBrk="1"/>
            <a:endParaRPr lang="en-US" dirty="0"/>
          </a:p>
        </p:txBody>
      </p:sp>
      <p:sp>
        <p:nvSpPr>
          <p:cNvPr id="20" name="Rectangle: Rounded Corners 6">
            <a:extLst>
              <a:ext uri="{FF2B5EF4-FFF2-40B4-BE49-F238E27FC236}">
                <a16:creationId xmlns:a16="http://schemas.microsoft.com/office/drawing/2014/main" id="{DB66C741-4CFA-A9B2-F8C2-40C8BDB446DC}"/>
              </a:ext>
            </a:extLst>
          </p:cNvPr>
          <p:cNvSpPr/>
          <p:nvPr/>
        </p:nvSpPr>
        <p:spPr>
          <a:xfrm>
            <a:off x="4834958" y="-1476609"/>
            <a:ext cx="3499946" cy="959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atinLnBrk="1"/>
            <a:r>
              <a:rPr lang="en-US" dirty="0"/>
              <a:t>Average Length of Service: 5.8 years</a:t>
            </a:r>
          </a:p>
          <a:p>
            <a:pPr latinLnBrk="1"/>
            <a:endParaRPr lang="en-US" dirty="0"/>
          </a:p>
        </p:txBody>
      </p:sp>
      <p:sp>
        <p:nvSpPr>
          <p:cNvPr id="44" name="Rectangle: Rounded Corners 25">
            <a:extLst>
              <a:ext uri="{FF2B5EF4-FFF2-40B4-BE49-F238E27FC236}">
                <a16:creationId xmlns:a16="http://schemas.microsoft.com/office/drawing/2014/main" id="{4DE16DCA-41A0-2478-011E-B296827CA88D}"/>
              </a:ext>
            </a:extLst>
          </p:cNvPr>
          <p:cNvSpPr/>
          <p:nvPr/>
        </p:nvSpPr>
        <p:spPr>
          <a:xfrm flipH="1" flipV="1">
            <a:off x="1917307" y="1747542"/>
            <a:ext cx="2263927" cy="2806405"/>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5" name="TextBox 44">
            <a:extLst>
              <a:ext uri="{FF2B5EF4-FFF2-40B4-BE49-F238E27FC236}">
                <a16:creationId xmlns:a16="http://schemas.microsoft.com/office/drawing/2014/main" id="{FFAD196D-EA13-7A8E-0506-1E83DB9862E4}"/>
              </a:ext>
            </a:extLst>
          </p:cNvPr>
          <p:cNvSpPr txBox="1"/>
          <p:nvPr/>
        </p:nvSpPr>
        <p:spPr>
          <a:xfrm flipH="1">
            <a:off x="2545911" y="2431640"/>
            <a:ext cx="1531113" cy="707886"/>
          </a:xfrm>
          <a:prstGeom prst="rect">
            <a:avLst/>
          </a:prstGeom>
          <a:noFill/>
        </p:spPr>
        <p:txBody>
          <a:bodyPr wrap="square" rtlCol="0">
            <a:spAutoFit/>
          </a:bodyPr>
          <a:lstStyle/>
          <a:p>
            <a:r>
              <a:rPr lang="en-US" sz="4000" b="1" dirty="0">
                <a:solidFill>
                  <a:schemeClr val="bg1"/>
                </a:solidFill>
                <a:latin typeface="+mj-lt"/>
              </a:rPr>
              <a:t>70.7%</a:t>
            </a:r>
          </a:p>
        </p:txBody>
      </p:sp>
      <p:sp>
        <p:nvSpPr>
          <p:cNvPr id="46" name="TextBox 45">
            <a:extLst>
              <a:ext uri="{FF2B5EF4-FFF2-40B4-BE49-F238E27FC236}">
                <a16:creationId xmlns:a16="http://schemas.microsoft.com/office/drawing/2014/main" id="{71BED121-CCAD-CED2-75D7-84A7489B2B8D}"/>
              </a:ext>
            </a:extLst>
          </p:cNvPr>
          <p:cNvSpPr txBox="1"/>
          <p:nvPr/>
        </p:nvSpPr>
        <p:spPr>
          <a:xfrm flipH="1">
            <a:off x="2048896" y="1797034"/>
            <a:ext cx="1980548" cy="420628"/>
          </a:xfrm>
          <a:prstGeom prst="rect">
            <a:avLst/>
          </a:prstGeom>
          <a:noFill/>
        </p:spPr>
        <p:txBody>
          <a:bodyPr wrap="square" rtlCol="0">
            <a:spAutoFit/>
          </a:bodyPr>
          <a:lstStyle/>
          <a:p>
            <a:pPr>
              <a:lnSpc>
                <a:spcPct val="150000"/>
              </a:lnSpc>
            </a:pPr>
            <a:r>
              <a:rPr lang="en-US" sz="1600" b="1" dirty="0">
                <a:solidFill>
                  <a:schemeClr val="bg1"/>
                </a:solidFill>
              </a:rPr>
              <a:t>Gender Distribution</a:t>
            </a:r>
            <a:endParaRPr lang="en-ID" sz="1600" b="1" dirty="0">
              <a:solidFill>
                <a:schemeClr val="bg1"/>
              </a:solidFill>
            </a:endParaRPr>
          </a:p>
        </p:txBody>
      </p:sp>
      <p:pic>
        <p:nvPicPr>
          <p:cNvPr id="50" name="Graphic 49" descr="Male with solid fill">
            <a:extLst>
              <a:ext uri="{FF2B5EF4-FFF2-40B4-BE49-F238E27FC236}">
                <a16:creationId xmlns:a16="http://schemas.microsoft.com/office/drawing/2014/main" id="{93F63987-8B2D-851C-35B8-7667B37564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8576" y="2510711"/>
            <a:ext cx="565488" cy="565488"/>
          </a:xfrm>
          <a:prstGeom prst="rect">
            <a:avLst/>
          </a:prstGeom>
        </p:spPr>
      </p:pic>
      <p:sp>
        <p:nvSpPr>
          <p:cNvPr id="51" name="TextBox 50">
            <a:extLst>
              <a:ext uri="{FF2B5EF4-FFF2-40B4-BE49-F238E27FC236}">
                <a16:creationId xmlns:a16="http://schemas.microsoft.com/office/drawing/2014/main" id="{3A0D63F0-A50D-D29D-EACE-090302B551CD}"/>
              </a:ext>
            </a:extLst>
          </p:cNvPr>
          <p:cNvSpPr txBox="1"/>
          <p:nvPr/>
        </p:nvSpPr>
        <p:spPr>
          <a:xfrm flipH="1">
            <a:off x="2048896" y="2931451"/>
            <a:ext cx="1980548" cy="318036"/>
          </a:xfrm>
          <a:prstGeom prst="rect">
            <a:avLst/>
          </a:prstGeom>
          <a:noFill/>
        </p:spPr>
        <p:txBody>
          <a:bodyPr wrap="square" rtlCol="0">
            <a:spAutoFit/>
          </a:bodyPr>
          <a:lstStyle/>
          <a:p>
            <a:pPr>
              <a:lnSpc>
                <a:spcPct val="150000"/>
              </a:lnSpc>
            </a:pPr>
            <a:r>
              <a:rPr lang="en-US" sz="1100" b="1" dirty="0">
                <a:solidFill>
                  <a:schemeClr val="bg1"/>
                </a:solidFill>
              </a:rPr>
              <a:t>Male</a:t>
            </a:r>
            <a:endParaRPr lang="en-ID" sz="1100" b="1" dirty="0">
              <a:solidFill>
                <a:schemeClr val="bg1"/>
              </a:solidFill>
            </a:endParaRPr>
          </a:p>
        </p:txBody>
      </p:sp>
      <p:pic>
        <p:nvPicPr>
          <p:cNvPr id="53" name="Graphic 52" descr="Female with solid fill">
            <a:extLst>
              <a:ext uri="{FF2B5EF4-FFF2-40B4-BE49-F238E27FC236}">
                <a16:creationId xmlns:a16="http://schemas.microsoft.com/office/drawing/2014/main" id="{8E2A80DF-2443-F1D4-96CA-3BD55F9F89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8154" y="3453017"/>
            <a:ext cx="646331" cy="646331"/>
          </a:xfrm>
          <a:prstGeom prst="rect">
            <a:avLst/>
          </a:prstGeom>
        </p:spPr>
      </p:pic>
      <p:sp>
        <p:nvSpPr>
          <p:cNvPr id="54" name="TextBox 53">
            <a:extLst>
              <a:ext uri="{FF2B5EF4-FFF2-40B4-BE49-F238E27FC236}">
                <a16:creationId xmlns:a16="http://schemas.microsoft.com/office/drawing/2014/main" id="{57C77A41-65C1-DAFF-23BD-BA1C97DA46A7}"/>
              </a:ext>
            </a:extLst>
          </p:cNvPr>
          <p:cNvSpPr txBox="1"/>
          <p:nvPr/>
        </p:nvSpPr>
        <p:spPr>
          <a:xfrm flipH="1">
            <a:off x="2009897" y="3978317"/>
            <a:ext cx="1980548" cy="318036"/>
          </a:xfrm>
          <a:prstGeom prst="rect">
            <a:avLst/>
          </a:prstGeom>
          <a:noFill/>
        </p:spPr>
        <p:txBody>
          <a:bodyPr wrap="square" rtlCol="0">
            <a:spAutoFit/>
          </a:bodyPr>
          <a:lstStyle/>
          <a:p>
            <a:pPr>
              <a:lnSpc>
                <a:spcPct val="150000"/>
              </a:lnSpc>
            </a:pPr>
            <a:r>
              <a:rPr lang="en-US" sz="1100" b="1" dirty="0">
                <a:solidFill>
                  <a:schemeClr val="bg1"/>
                </a:solidFill>
              </a:rPr>
              <a:t>Female</a:t>
            </a:r>
            <a:endParaRPr lang="en-ID" sz="1100" b="1" dirty="0">
              <a:solidFill>
                <a:schemeClr val="bg1"/>
              </a:solidFill>
            </a:endParaRPr>
          </a:p>
        </p:txBody>
      </p:sp>
      <p:sp>
        <p:nvSpPr>
          <p:cNvPr id="55" name="TextBox 54">
            <a:extLst>
              <a:ext uri="{FF2B5EF4-FFF2-40B4-BE49-F238E27FC236}">
                <a16:creationId xmlns:a16="http://schemas.microsoft.com/office/drawing/2014/main" id="{FDFBBE79-C43E-855F-C9C9-75F1872AC83A}"/>
              </a:ext>
            </a:extLst>
          </p:cNvPr>
          <p:cNvSpPr txBox="1"/>
          <p:nvPr/>
        </p:nvSpPr>
        <p:spPr>
          <a:xfrm flipH="1">
            <a:off x="2583488" y="3437727"/>
            <a:ext cx="1716275" cy="707886"/>
          </a:xfrm>
          <a:prstGeom prst="rect">
            <a:avLst/>
          </a:prstGeom>
          <a:noFill/>
        </p:spPr>
        <p:txBody>
          <a:bodyPr wrap="square" rtlCol="0">
            <a:spAutoFit/>
          </a:bodyPr>
          <a:lstStyle/>
          <a:p>
            <a:r>
              <a:rPr lang="en-US" sz="4000" b="1" dirty="0">
                <a:solidFill>
                  <a:schemeClr val="bg1"/>
                </a:solidFill>
                <a:latin typeface="+mj-lt"/>
              </a:rPr>
              <a:t>29.3%</a:t>
            </a:r>
          </a:p>
        </p:txBody>
      </p:sp>
      <p:sp>
        <p:nvSpPr>
          <p:cNvPr id="56" name="Rectangle: Rounded Corners 25">
            <a:extLst>
              <a:ext uri="{FF2B5EF4-FFF2-40B4-BE49-F238E27FC236}">
                <a16:creationId xmlns:a16="http://schemas.microsoft.com/office/drawing/2014/main" id="{48FCD918-11D5-5E1D-E4E2-115EA613B431}"/>
              </a:ext>
            </a:extLst>
          </p:cNvPr>
          <p:cNvSpPr/>
          <p:nvPr/>
        </p:nvSpPr>
        <p:spPr>
          <a:xfrm flipH="1" flipV="1">
            <a:off x="4676005" y="1747541"/>
            <a:ext cx="2639999" cy="4347809"/>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8" name="TextBox 57">
            <a:extLst>
              <a:ext uri="{FF2B5EF4-FFF2-40B4-BE49-F238E27FC236}">
                <a16:creationId xmlns:a16="http://schemas.microsoft.com/office/drawing/2014/main" id="{85196023-DCF6-7088-8AE5-07582B129139}"/>
              </a:ext>
            </a:extLst>
          </p:cNvPr>
          <p:cNvSpPr txBox="1"/>
          <p:nvPr/>
        </p:nvSpPr>
        <p:spPr>
          <a:xfrm flipH="1">
            <a:off x="4807595" y="1797034"/>
            <a:ext cx="1980548" cy="420628"/>
          </a:xfrm>
          <a:prstGeom prst="rect">
            <a:avLst/>
          </a:prstGeom>
          <a:noFill/>
        </p:spPr>
        <p:txBody>
          <a:bodyPr wrap="square" rtlCol="0">
            <a:spAutoFit/>
          </a:bodyPr>
          <a:lstStyle/>
          <a:p>
            <a:pPr>
              <a:lnSpc>
                <a:spcPct val="150000"/>
              </a:lnSpc>
            </a:pPr>
            <a:r>
              <a:rPr lang="en-US" sz="1600" b="1" dirty="0">
                <a:solidFill>
                  <a:schemeClr val="bg1"/>
                </a:solidFill>
              </a:rPr>
              <a:t>Education levels</a:t>
            </a:r>
            <a:endParaRPr lang="en-ID" sz="1600" b="1" dirty="0">
              <a:solidFill>
                <a:schemeClr val="bg1"/>
              </a:solidFill>
            </a:endParaRPr>
          </a:p>
        </p:txBody>
      </p:sp>
      <p:sp>
        <p:nvSpPr>
          <p:cNvPr id="64" name="TextBox 63">
            <a:extLst>
              <a:ext uri="{FF2B5EF4-FFF2-40B4-BE49-F238E27FC236}">
                <a16:creationId xmlns:a16="http://schemas.microsoft.com/office/drawing/2014/main" id="{387E51D4-9099-9537-7A77-8D4B1714B55E}"/>
              </a:ext>
            </a:extLst>
          </p:cNvPr>
          <p:cNvSpPr txBox="1"/>
          <p:nvPr/>
        </p:nvSpPr>
        <p:spPr>
          <a:xfrm flipH="1">
            <a:off x="4765983" y="2857211"/>
            <a:ext cx="1980548" cy="379591"/>
          </a:xfrm>
          <a:prstGeom prst="rect">
            <a:avLst/>
          </a:prstGeom>
          <a:noFill/>
        </p:spPr>
        <p:txBody>
          <a:bodyPr wrap="square" rtlCol="0">
            <a:spAutoFit/>
          </a:bodyPr>
          <a:lstStyle/>
          <a:p>
            <a:pPr>
              <a:lnSpc>
                <a:spcPct val="150000"/>
              </a:lnSpc>
            </a:pPr>
            <a:r>
              <a:rPr lang="en-US" sz="1400" b="1" dirty="0">
                <a:solidFill>
                  <a:schemeClr val="bg1"/>
                </a:solidFill>
              </a:rPr>
              <a:t>Bachelors</a:t>
            </a:r>
            <a:endParaRPr lang="en-ID" sz="1400" b="1" dirty="0">
              <a:solidFill>
                <a:schemeClr val="bg1"/>
              </a:solidFill>
            </a:endParaRPr>
          </a:p>
        </p:txBody>
      </p:sp>
      <p:sp>
        <p:nvSpPr>
          <p:cNvPr id="65" name="TextBox 64">
            <a:extLst>
              <a:ext uri="{FF2B5EF4-FFF2-40B4-BE49-F238E27FC236}">
                <a16:creationId xmlns:a16="http://schemas.microsoft.com/office/drawing/2014/main" id="{FD43553F-9189-6C65-05FE-B68608573CC3}"/>
              </a:ext>
            </a:extLst>
          </p:cNvPr>
          <p:cNvSpPr txBox="1"/>
          <p:nvPr/>
        </p:nvSpPr>
        <p:spPr>
          <a:xfrm flipH="1">
            <a:off x="5698038" y="2701691"/>
            <a:ext cx="1739197" cy="707886"/>
          </a:xfrm>
          <a:prstGeom prst="rect">
            <a:avLst/>
          </a:prstGeom>
          <a:noFill/>
        </p:spPr>
        <p:txBody>
          <a:bodyPr wrap="square" rtlCol="0">
            <a:spAutoFit/>
          </a:bodyPr>
          <a:lstStyle/>
          <a:p>
            <a:r>
              <a:rPr lang="en-US" sz="4000" b="1" dirty="0">
                <a:solidFill>
                  <a:schemeClr val="bg1"/>
                </a:solidFill>
                <a:latin typeface="+mj-lt"/>
              </a:rPr>
              <a:t>70.6%</a:t>
            </a:r>
          </a:p>
        </p:txBody>
      </p:sp>
      <p:sp>
        <p:nvSpPr>
          <p:cNvPr id="66" name="TextBox 65">
            <a:extLst>
              <a:ext uri="{FF2B5EF4-FFF2-40B4-BE49-F238E27FC236}">
                <a16:creationId xmlns:a16="http://schemas.microsoft.com/office/drawing/2014/main" id="{3E3D4543-F9E3-7C99-F306-CCC3A76A2EEE}"/>
              </a:ext>
            </a:extLst>
          </p:cNvPr>
          <p:cNvSpPr txBox="1"/>
          <p:nvPr/>
        </p:nvSpPr>
        <p:spPr>
          <a:xfrm flipH="1">
            <a:off x="4794534" y="3893606"/>
            <a:ext cx="1980548" cy="523220"/>
          </a:xfrm>
          <a:prstGeom prst="rect">
            <a:avLst/>
          </a:prstGeom>
          <a:noFill/>
        </p:spPr>
        <p:txBody>
          <a:bodyPr wrap="square" rtlCol="0">
            <a:spAutoFit/>
          </a:bodyPr>
          <a:lstStyle/>
          <a:p>
            <a:r>
              <a:rPr lang="en-US" sz="1400" b="1" dirty="0">
                <a:solidFill>
                  <a:schemeClr val="bg1"/>
                </a:solidFill>
              </a:rPr>
              <a:t>Masters </a:t>
            </a:r>
          </a:p>
          <a:p>
            <a:r>
              <a:rPr lang="en-US" sz="1400" b="1" dirty="0">
                <a:solidFill>
                  <a:schemeClr val="bg1"/>
                </a:solidFill>
              </a:rPr>
              <a:t>&amp; above</a:t>
            </a:r>
            <a:endParaRPr lang="en-ID" sz="1400" b="1" dirty="0">
              <a:solidFill>
                <a:schemeClr val="bg1"/>
              </a:solidFill>
            </a:endParaRPr>
          </a:p>
        </p:txBody>
      </p:sp>
      <p:sp>
        <p:nvSpPr>
          <p:cNvPr id="67" name="TextBox 66">
            <a:extLst>
              <a:ext uri="{FF2B5EF4-FFF2-40B4-BE49-F238E27FC236}">
                <a16:creationId xmlns:a16="http://schemas.microsoft.com/office/drawing/2014/main" id="{961EC30B-25D9-B217-F387-82AFBE153C13}"/>
              </a:ext>
            </a:extLst>
          </p:cNvPr>
          <p:cNvSpPr txBox="1"/>
          <p:nvPr/>
        </p:nvSpPr>
        <p:spPr>
          <a:xfrm flipH="1">
            <a:off x="5727267" y="3804795"/>
            <a:ext cx="1739197" cy="707886"/>
          </a:xfrm>
          <a:prstGeom prst="rect">
            <a:avLst/>
          </a:prstGeom>
          <a:noFill/>
        </p:spPr>
        <p:txBody>
          <a:bodyPr wrap="square" rtlCol="0">
            <a:spAutoFit/>
          </a:bodyPr>
          <a:lstStyle/>
          <a:p>
            <a:r>
              <a:rPr lang="en-US" sz="4000" b="1" dirty="0">
                <a:solidFill>
                  <a:schemeClr val="bg1"/>
                </a:solidFill>
                <a:latin typeface="+mj-lt"/>
              </a:rPr>
              <a:t>27.8%</a:t>
            </a:r>
          </a:p>
        </p:txBody>
      </p:sp>
      <p:sp>
        <p:nvSpPr>
          <p:cNvPr id="68" name="TextBox 67">
            <a:extLst>
              <a:ext uri="{FF2B5EF4-FFF2-40B4-BE49-F238E27FC236}">
                <a16:creationId xmlns:a16="http://schemas.microsoft.com/office/drawing/2014/main" id="{10CCB2B1-8876-EFC2-410B-F7207C155D78}"/>
              </a:ext>
            </a:extLst>
          </p:cNvPr>
          <p:cNvSpPr txBox="1"/>
          <p:nvPr/>
        </p:nvSpPr>
        <p:spPr>
          <a:xfrm flipH="1">
            <a:off x="4807595" y="4995753"/>
            <a:ext cx="1980548" cy="523221"/>
          </a:xfrm>
          <a:prstGeom prst="rect">
            <a:avLst/>
          </a:prstGeom>
          <a:noFill/>
        </p:spPr>
        <p:txBody>
          <a:bodyPr wrap="square" rtlCol="0">
            <a:spAutoFit/>
          </a:bodyPr>
          <a:lstStyle/>
          <a:p>
            <a:r>
              <a:rPr lang="en-US" sz="1400" b="1" dirty="0">
                <a:solidFill>
                  <a:schemeClr val="bg1"/>
                </a:solidFill>
              </a:rPr>
              <a:t>Below</a:t>
            </a:r>
          </a:p>
          <a:p>
            <a:r>
              <a:rPr lang="en-US" sz="1400" b="1" dirty="0">
                <a:solidFill>
                  <a:schemeClr val="bg1"/>
                </a:solidFill>
              </a:rPr>
              <a:t>Secondary</a:t>
            </a:r>
            <a:endParaRPr lang="en-ID" sz="1400" b="1" dirty="0">
              <a:solidFill>
                <a:schemeClr val="bg1"/>
              </a:solidFill>
            </a:endParaRPr>
          </a:p>
        </p:txBody>
      </p:sp>
      <p:sp>
        <p:nvSpPr>
          <p:cNvPr id="69" name="TextBox 68">
            <a:extLst>
              <a:ext uri="{FF2B5EF4-FFF2-40B4-BE49-F238E27FC236}">
                <a16:creationId xmlns:a16="http://schemas.microsoft.com/office/drawing/2014/main" id="{6EFF77F0-5A29-931B-11CE-0EB188E6D29D}"/>
              </a:ext>
            </a:extLst>
          </p:cNvPr>
          <p:cNvSpPr txBox="1"/>
          <p:nvPr/>
        </p:nvSpPr>
        <p:spPr>
          <a:xfrm flipH="1">
            <a:off x="5712775" y="4941927"/>
            <a:ext cx="1739197" cy="707886"/>
          </a:xfrm>
          <a:prstGeom prst="rect">
            <a:avLst/>
          </a:prstGeom>
          <a:noFill/>
        </p:spPr>
        <p:txBody>
          <a:bodyPr wrap="square" rtlCol="0">
            <a:spAutoFit/>
          </a:bodyPr>
          <a:lstStyle/>
          <a:p>
            <a:r>
              <a:rPr lang="en-US" sz="4000" b="1" dirty="0">
                <a:solidFill>
                  <a:schemeClr val="bg1"/>
                </a:solidFill>
                <a:latin typeface="+mj-lt"/>
              </a:rPr>
              <a:t>1.6%</a:t>
            </a:r>
          </a:p>
        </p:txBody>
      </p:sp>
      <p:sp>
        <p:nvSpPr>
          <p:cNvPr id="34" name="TextBox 33">
            <a:extLst>
              <a:ext uri="{FF2B5EF4-FFF2-40B4-BE49-F238E27FC236}">
                <a16:creationId xmlns:a16="http://schemas.microsoft.com/office/drawing/2014/main" id="{C8BD1E53-E87A-D677-A9F3-1D806F7B3F3C}"/>
              </a:ext>
            </a:extLst>
          </p:cNvPr>
          <p:cNvSpPr txBox="1"/>
          <p:nvPr/>
        </p:nvSpPr>
        <p:spPr>
          <a:xfrm flipH="1">
            <a:off x="1327485" y="5208585"/>
            <a:ext cx="1531113" cy="707886"/>
          </a:xfrm>
          <a:prstGeom prst="rect">
            <a:avLst/>
          </a:prstGeom>
          <a:noFill/>
        </p:spPr>
        <p:txBody>
          <a:bodyPr wrap="square" rtlCol="0">
            <a:spAutoFit/>
          </a:bodyPr>
          <a:lstStyle/>
          <a:p>
            <a:r>
              <a:rPr lang="en-US" sz="4000" b="1" dirty="0">
                <a:solidFill>
                  <a:schemeClr val="bg1"/>
                </a:solidFill>
                <a:latin typeface="+mj-lt"/>
              </a:rPr>
              <a:t>36%</a:t>
            </a:r>
          </a:p>
        </p:txBody>
      </p:sp>
      <p:sp>
        <p:nvSpPr>
          <p:cNvPr id="77" name="Rectangle: Rounded Corners 25">
            <a:extLst>
              <a:ext uri="{FF2B5EF4-FFF2-40B4-BE49-F238E27FC236}">
                <a16:creationId xmlns:a16="http://schemas.microsoft.com/office/drawing/2014/main" id="{914743A4-8FC3-5F86-4EF7-77E079B036BD}"/>
              </a:ext>
            </a:extLst>
          </p:cNvPr>
          <p:cNvSpPr/>
          <p:nvPr/>
        </p:nvSpPr>
        <p:spPr>
          <a:xfrm flipH="1" flipV="1">
            <a:off x="7744181" y="1797031"/>
            <a:ext cx="2639999" cy="4298320"/>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8" name="TextBox 77">
            <a:extLst>
              <a:ext uri="{FF2B5EF4-FFF2-40B4-BE49-F238E27FC236}">
                <a16:creationId xmlns:a16="http://schemas.microsoft.com/office/drawing/2014/main" id="{6EEDA69A-2C9B-D565-CD2B-A111A13B2645}"/>
              </a:ext>
            </a:extLst>
          </p:cNvPr>
          <p:cNvSpPr txBox="1"/>
          <p:nvPr/>
        </p:nvSpPr>
        <p:spPr>
          <a:xfrm flipH="1">
            <a:off x="7999440" y="1802404"/>
            <a:ext cx="1980548" cy="420628"/>
          </a:xfrm>
          <a:prstGeom prst="rect">
            <a:avLst/>
          </a:prstGeom>
          <a:noFill/>
        </p:spPr>
        <p:txBody>
          <a:bodyPr wrap="square" rtlCol="0">
            <a:spAutoFit/>
          </a:bodyPr>
          <a:lstStyle/>
          <a:p>
            <a:pPr>
              <a:lnSpc>
                <a:spcPct val="150000"/>
              </a:lnSpc>
            </a:pPr>
            <a:r>
              <a:rPr lang="en-ID" sz="1600" b="1" dirty="0">
                <a:solidFill>
                  <a:schemeClr val="bg1"/>
                </a:solidFill>
              </a:rPr>
              <a:t>Top 3 Departments</a:t>
            </a:r>
          </a:p>
        </p:txBody>
      </p:sp>
      <p:sp>
        <p:nvSpPr>
          <p:cNvPr id="79" name="TextBox 78">
            <a:extLst>
              <a:ext uri="{FF2B5EF4-FFF2-40B4-BE49-F238E27FC236}">
                <a16:creationId xmlns:a16="http://schemas.microsoft.com/office/drawing/2014/main" id="{DF47DD60-23C4-00C4-57D3-DE93320922D5}"/>
              </a:ext>
            </a:extLst>
          </p:cNvPr>
          <p:cNvSpPr txBox="1"/>
          <p:nvPr/>
        </p:nvSpPr>
        <p:spPr>
          <a:xfrm flipH="1">
            <a:off x="8002121" y="2404511"/>
            <a:ext cx="1980548" cy="379591"/>
          </a:xfrm>
          <a:prstGeom prst="rect">
            <a:avLst/>
          </a:prstGeom>
          <a:noFill/>
        </p:spPr>
        <p:txBody>
          <a:bodyPr wrap="square" rtlCol="0">
            <a:spAutoFit/>
          </a:bodyPr>
          <a:lstStyle/>
          <a:p>
            <a:pPr>
              <a:lnSpc>
                <a:spcPct val="150000"/>
              </a:lnSpc>
            </a:pPr>
            <a:r>
              <a:rPr lang="en-US" sz="1400" b="1" dirty="0">
                <a:solidFill>
                  <a:schemeClr val="bg1"/>
                </a:solidFill>
              </a:rPr>
              <a:t>Sales &amp; Marketing</a:t>
            </a:r>
            <a:endParaRPr lang="en-ID" sz="1400" b="1" dirty="0">
              <a:solidFill>
                <a:schemeClr val="bg1"/>
              </a:solidFill>
            </a:endParaRPr>
          </a:p>
        </p:txBody>
      </p:sp>
      <p:sp>
        <p:nvSpPr>
          <p:cNvPr id="80" name="TextBox 79">
            <a:extLst>
              <a:ext uri="{FF2B5EF4-FFF2-40B4-BE49-F238E27FC236}">
                <a16:creationId xmlns:a16="http://schemas.microsoft.com/office/drawing/2014/main" id="{825229CA-B469-E3C3-C4DE-4FA3C045665F}"/>
              </a:ext>
            </a:extLst>
          </p:cNvPr>
          <p:cNvSpPr txBox="1"/>
          <p:nvPr/>
        </p:nvSpPr>
        <p:spPr>
          <a:xfrm flipH="1">
            <a:off x="8041109" y="2745056"/>
            <a:ext cx="1739197" cy="707886"/>
          </a:xfrm>
          <a:prstGeom prst="rect">
            <a:avLst/>
          </a:prstGeom>
          <a:noFill/>
        </p:spPr>
        <p:txBody>
          <a:bodyPr wrap="square" rtlCol="0">
            <a:spAutoFit/>
          </a:bodyPr>
          <a:lstStyle/>
          <a:p>
            <a:r>
              <a:rPr lang="en-US" sz="4000" b="1" dirty="0">
                <a:solidFill>
                  <a:schemeClr val="bg1"/>
                </a:solidFill>
                <a:latin typeface="+mj-lt"/>
              </a:rPr>
              <a:t>5458</a:t>
            </a:r>
          </a:p>
        </p:txBody>
      </p:sp>
      <p:sp>
        <p:nvSpPr>
          <p:cNvPr id="88" name="TextBox 87">
            <a:extLst>
              <a:ext uri="{FF2B5EF4-FFF2-40B4-BE49-F238E27FC236}">
                <a16:creationId xmlns:a16="http://schemas.microsoft.com/office/drawing/2014/main" id="{96F277C9-3262-2902-4456-E9B79B3B9B2B}"/>
              </a:ext>
            </a:extLst>
          </p:cNvPr>
          <p:cNvSpPr txBox="1"/>
          <p:nvPr/>
        </p:nvSpPr>
        <p:spPr>
          <a:xfrm flipH="1">
            <a:off x="7981733" y="3505515"/>
            <a:ext cx="1980548" cy="379591"/>
          </a:xfrm>
          <a:prstGeom prst="rect">
            <a:avLst/>
          </a:prstGeom>
          <a:noFill/>
        </p:spPr>
        <p:txBody>
          <a:bodyPr wrap="square" rtlCol="0">
            <a:spAutoFit/>
          </a:bodyPr>
          <a:lstStyle/>
          <a:p>
            <a:pPr>
              <a:lnSpc>
                <a:spcPct val="150000"/>
              </a:lnSpc>
            </a:pPr>
            <a:r>
              <a:rPr lang="en-US" sz="1400" b="1" dirty="0">
                <a:solidFill>
                  <a:schemeClr val="bg1"/>
                </a:solidFill>
              </a:rPr>
              <a:t>Operations</a:t>
            </a:r>
            <a:endParaRPr lang="en-ID" sz="1400" b="1" dirty="0">
              <a:solidFill>
                <a:schemeClr val="bg1"/>
              </a:solidFill>
            </a:endParaRPr>
          </a:p>
        </p:txBody>
      </p:sp>
      <p:sp>
        <p:nvSpPr>
          <p:cNvPr id="89" name="TextBox 88">
            <a:extLst>
              <a:ext uri="{FF2B5EF4-FFF2-40B4-BE49-F238E27FC236}">
                <a16:creationId xmlns:a16="http://schemas.microsoft.com/office/drawing/2014/main" id="{5CD0CFE0-0ECF-79A9-22ED-59B58EE0E3A1}"/>
              </a:ext>
            </a:extLst>
          </p:cNvPr>
          <p:cNvSpPr txBox="1"/>
          <p:nvPr/>
        </p:nvSpPr>
        <p:spPr>
          <a:xfrm flipH="1">
            <a:off x="8020721" y="3846060"/>
            <a:ext cx="1739197" cy="707886"/>
          </a:xfrm>
          <a:prstGeom prst="rect">
            <a:avLst/>
          </a:prstGeom>
          <a:noFill/>
        </p:spPr>
        <p:txBody>
          <a:bodyPr wrap="square" rtlCol="0">
            <a:spAutoFit/>
          </a:bodyPr>
          <a:lstStyle/>
          <a:p>
            <a:r>
              <a:rPr lang="en-US" sz="4000" b="1" dirty="0">
                <a:solidFill>
                  <a:schemeClr val="bg1"/>
                </a:solidFill>
                <a:latin typeface="+mj-lt"/>
              </a:rPr>
              <a:t>3524</a:t>
            </a:r>
          </a:p>
        </p:txBody>
      </p:sp>
      <p:sp>
        <p:nvSpPr>
          <p:cNvPr id="90" name="TextBox 89">
            <a:extLst>
              <a:ext uri="{FF2B5EF4-FFF2-40B4-BE49-F238E27FC236}">
                <a16:creationId xmlns:a16="http://schemas.microsoft.com/office/drawing/2014/main" id="{9C1E53E6-459D-5A47-ECDE-2F1FE158195C}"/>
              </a:ext>
            </a:extLst>
          </p:cNvPr>
          <p:cNvSpPr txBox="1"/>
          <p:nvPr/>
        </p:nvSpPr>
        <p:spPr>
          <a:xfrm flipH="1">
            <a:off x="8002121" y="4576458"/>
            <a:ext cx="1980548" cy="379591"/>
          </a:xfrm>
          <a:prstGeom prst="rect">
            <a:avLst/>
          </a:prstGeom>
          <a:noFill/>
        </p:spPr>
        <p:txBody>
          <a:bodyPr wrap="square" rtlCol="0">
            <a:spAutoFit/>
          </a:bodyPr>
          <a:lstStyle/>
          <a:p>
            <a:pPr>
              <a:lnSpc>
                <a:spcPct val="150000"/>
              </a:lnSpc>
            </a:pPr>
            <a:r>
              <a:rPr lang="en-US" sz="1400" b="1" dirty="0">
                <a:solidFill>
                  <a:schemeClr val="bg1"/>
                </a:solidFill>
              </a:rPr>
              <a:t>Procurement</a:t>
            </a:r>
            <a:endParaRPr lang="en-ID" sz="1400" b="1" dirty="0">
              <a:solidFill>
                <a:schemeClr val="bg1"/>
              </a:solidFill>
            </a:endParaRPr>
          </a:p>
        </p:txBody>
      </p:sp>
      <p:sp>
        <p:nvSpPr>
          <p:cNvPr id="91" name="TextBox 90">
            <a:extLst>
              <a:ext uri="{FF2B5EF4-FFF2-40B4-BE49-F238E27FC236}">
                <a16:creationId xmlns:a16="http://schemas.microsoft.com/office/drawing/2014/main" id="{B239B227-F728-B7C8-9222-7B6D4F502D0F}"/>
              </a:ext>
            </a:extLst>
          </p:cNvPr>
          <p:cNvSpPr txBox="1"/>
          <p:nvPr/>
        </p:nvSpPr>
        <p:spPr>
          <a:xfrm flipH="1">
            <a:off x="8041109" y="4917003"/>
            <a:ext cx="1739197" cy="707886"/>
          </a:xfrm>
          <a:prstGeom prst="rect">
            <a:avLst/>
          </a:prstGeom>
          <a:noFill/>
        </p:spPr>
        <p:txBody>
          <a:bodyPr wrap="square" rtlCol="0">
            <a:spAutoFit/>
          </a:bodyPr>
          <a:lstStyle/>
          <a:p>
            <a:r>
              <a:rPr lang="en-US" sz="4000" b="1" dirty="0">
                <a:solidFill>
                  <a:schemeClr val="bg1"/>
                </a:solidFill>
                <a:latin typeface="+mj-lt"/>
              </a:rPr>
              <a:t>2240</a:t>
            </a:r>
          </a:p>
        </p:txBody>
      </p:sp>
    </p:spTree>
    <p:extLst>
      <p:ext uri="{BB962C8B-B14F-4D97-AF65-F5344CB8AC3E}">
        <p14:creationId xmlns:p14="http://schemas.microsoft.com/office/powerpoint/2010/main" val="1580124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Placeholder 47" descr="Business handshake">
            <a:extLst>
              <a:ext uri="{FF2B5EF4-FFF2-40B4-BE49-F238E27FC236}">
                <a16:creationId xmlns:a16="http://schemas.microsoft.com/office/drawing/2014/main" id="{B9977F71-069F-14FE-5BDA-7D901D40D690}"/>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6699" r="16699"/>
          <a:stretch>
            <a:fillRect/>
          </a:stretch>
        </p:blipFill>
        <p:spPr>
          <a:xfrm>
            <a:off x="5924799" y="633240"/>
            <a:ext cx="3371601" cy="3371601"/>
          </a:xfrm>
        </p:spPr>
      </p:pic>
      <p:pic>
        <p:nvPicPr>
          <p:cNvPr id="50" name="Picture Placeholder 49" descr="Person pointing at paper">
            <a:extLst>
              <a:ext uri="{FF2B5EF4-FFF2-40B4-BE49-F238E27FC236}">
                <a16:creationId xmlns:a16="http://schemas.microsoft.com/office/drawing/2014/main" id="{97CD0A79-18DB-D4C7-5DA6-FB5A502F90B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6728" r="16728"/>
          <a:stretch>
            <a:fillRect/>
          </a:stretch>
        </p:blipFill>
        <p:spPr>
          <a:xfrm>
            <a:off x="8820399" y="633240"/>
            <a:ext cx="3371601" cy="3371601"/>
          </a:xfrm>
        </p:spPr>
      </p:pic>
      <p:pic>
        <p:nvPicPr>
          <p:cNvPr id="46" name="Picture Placeholder 45" descr="Person working on a table">
            <a:extLst>
              <a:ext uri="{FF2B5EF4-FFF2-40B4-BE49-F238E27FC236}">
                <a16:creationId xmlns:a16="http://schemas.microsoft.com/office/drawing/2014/main" id="{A38C1986-8212-F2C4-33AB-3507BCEDC65E}"/>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6699" r="16699"/>
          <a:stretch>
            <a:fillRect/>
          </a:stretch>
        </p:blipFill>
        <p:spPr>
          <a:xfrm>
            <a:off x="3024437" y="633240"/>
            <a:ext cx="3371601" cy="3371601"/>
          </a:xfrm>
        </p:spPr>
      </p:pic>
      <p:pic>
        <p:nvPicPr>
          <p:cNvPr id="44" name="Picture Placeholder 43" descr="Person watching empty phone">
            <a:extLst>
              <a:ext uri="{FF2B5EF4-FFF2-40B4-BE49-F238E27FC236}">
                <a16:creationId xmlns:a16="http://schemas.microsoft.com/office/drawing/2014/main" id="{36290E27-5326-10DF-205B-C8A7BD049CDE}"/>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16650" r="16650"/>
          <a:stretch>
            <a:fillRect/>
          </a:stretch>
        </p:blipFill>
        <p:spPr>
          <a:xfrm>
            <a:off x="108199" y="633240"/>
            <a:ext cx="3371601" cy="3371601"/>
          </a:xfrm>
          <a:solidFill>
            <a:schemeClr val="bg1"/>
          </a:solidFill>
        </p:spPr>
      </p:pic>
      <p:sp>
        <p:nvSpPr>
          <p:cNvPr id="3" name="Freeform: Shape 2">
            <a:extLst>
              <a:ext uri="{FF2B5EF4-FFF2-40B4-BE49-F238E27FC236}">
                <a16:creationId xmlns:a16="http://schemas.microsoft.com/office/drawing/2014/main" id="{83DF1DF5-FA3A-95EC-C383-E5C5C7565225}"/>
              </a:ext>
            </a:extLst>
          </p:cNvPr>
          <p:cNvSpPr/>
          <p:nvPr/>
        </p:nvSpPr>
        <p:spPr>
          <a:xfrm rot="2700000">
            <a:off x="1263106" y="-4138451"/>
            <a:ext cx="9665789" cy="9520232"/>
          </a:xfrm>
          <a:custGeom>
            <a:avLst/>
            <a:gdLst>
              <a:gd name="connsiteX0" fmla="*/ 3699794 w 9665789"/>
              <a:gd name="connsiteY0" fmla="*/ 4954573 h 9520232"/>
              <a:gd name="connsiteX1" fmla="*/ 5103273 w 9665789"/>
              <a:gd name="connsiteY1" fmla="*/ 3551093 h 9520232"/>
              <a:gd name="connsiteX2" fmla="*/ 5231470 w 9665789"/>
              <a:gd name="connsiteY2" fmla="*/ 3551093 h 9520232"/>
              <a:gd name="connsiteX3" fmla="*/ 5537813 w 9665789"/>
              <a:gd name="connsiteY3" fmla="*/ 3857436 h 9520232"/>
              <a:gd name="connsiteX4" fmla="*/ 5537813 w 9665789"/>
              <a:gd name="connsiteY4" fmla="*/ 5082771 h 9520232"/>
              <a:gd name="connsiteX5" fmla="*/ 5231471 w 9665789"/>
              <a:gd name="connsiteY5" fmla="*/ 5389113 h 9520232"/>
              <a:gd name="connsiteX6" fmla="*/ 4006136 w 9665789"/>
              <a:gd name="connsiteY6" fmla="*/ 5389112 h 9520232"/>
              <a:gd name="connsiteX7" fmla="*/ 3699793 w 9665789"/>
              <a:gd name="connsiteY7" fmla="*/ 5082770 h 9520232"/>
              <a:gd name="connsiteX8" fmla="*/ 1649276 w 9665789"/>
              <a:gd name="connsiteY8" fmla="*/ 7005090 h 9520232"/>
              <a:gd name="connsiteX9" fmla="*/ 3052758 w 9665789"/>
              <a:gd name="connsiteY9" fmla="*/ 5601609 h 9520232"/>
              <a:gd name="connsiteX10" fmla="*/ 3180954 w 9665789"/>
              <a:gd name="connsiteY10" fmla="*/ 5601610 h 9520232"/>
              <a:gd name="connsiteX11" fmla="*/ 3487297 w 9665789"/>
              <a:gd name="connsiteY11" fmla="*/ 5907953 h 9520232"/>
              <a:gd name="connsiteX12" fmla="*/ 3487298 w 9665789"/>
              <a:gd name="connsiteY12" fmla="*/ 7133287 h 9520232"/>
              <a:gd name="connsiteX13" fmla="*/ 3180954 w 9665789"/>
              <a:gd name="connsiteY13" fmla="*/ 7439630 h 9520232"/>
              <a:gd name="connsiteX14" fmla="*/ 1955618 w 9665789"/>
              <a:gd name="connsiteY14" fmla="*/ 7439630 h 9520232"/>
              <a:gd name="connsiteX15" fmla="*/ 1649275 w 9665789"/>
              <a:gd name="connsiteY15" fmla="*/ 7133287 h 9520232"/>
              <a:gd name="connsiteX16" fmla="*/ 0 w 9665789"/>
              <a:gd name="connsiteY16" fmla="*/ 8654366 h 9520232"/>
              <a:gd name="connsiteX17" fmla="*/ 972155 w 9665789"/>
              <a:gd name="connsiteY17" fmla="*/ 7682211 h 9520232"/>
              <a:gd name="connsiteX18" fmla="*/ 1116863 w 9665789"/>
              <a:gd name="connsiteY18" fmla="*/ 7682211 h 9520232"/>
              <a:gd name="connsiteX19" fmla="*/ 1423206 w 9665789"/>
              <a:gd name="connsiteY19" fmla="*/ 7988553 h 9520232"/>
              <a:gd name="connsiteX20" fmla="*/ 1423206 w 9665789"/>
              <a:gd name="connsiteY20" fmla="*/ 9213889 h 9520232"/>
              <a:gd name="connsiteX21" fmla="*/ 1116863 w 9665789"/>
              <a:gd name="connsiteY21" fmla="*/ 9520232 h 9520232"/>
              <a:gd name="connsiteX22" fmla="*/ 865866 w 9665789"/>
              <a:gd name="connsiteY22" fmla="*/ 9520232 h 9520232"/>
              <a:gd name="connsiteX23" fmla="*/ 7832265 w 9665789"/>
              <a:gd name="connsiteY23" fmla="*/ 822101 h 9520232"/>
              <a:gd name="connsiteX24" fmla="*/ 8654366 w 9665789"/>
              <a:gd name="connsiteY24" fmla="*/ 0 h 9520232"/>
              <a:gd name="connsiteX25" fmla="*/ 9665789 w 9665789"/>
              <a:gd name="connsiteY25" fmla="*/ 1011423 h 9520232"/>
              <a:gd name="connsiteX26" fmla="*/ 9664062 w 9665789"/>
              <a:gd name="connsiteY26" fmla="*/ 1028548 h 9520232"/>
              <a:gd name="connsiteX27" fmla="*/ 9363943 w 9665789"/>
              <a:gd name="connsiteY27" fmla="*/ 1273151 h 9520232"/>
              <a:gd name="connsiteX28" fmla="*/ 8138608 w 9665789"/>
              <a:gd name="connsiteY28" fmla="*/ 1273151 h 9520232"/>
              <a:gd name="connsiteX29" fmla="*/ 7832264 w 9665789"/>
              <a:gd name="connsiteY29" fmla="*/ 966809 h 9520232"/>
              <a:gd name="connsiteX30" fmla="*/ 5761901 w 9665789"/>
              <a:gd name="connsiteY30" fmla="*/ 2892465 h 9520232"/>
              <a:gd name="connsiteX31" fmla="*/ 7165382 w 9665789"/>
              <a:gd name="connsiteY31" fmla="*/ 1488984 h 9520232"/>
              <a:gd name="connsiteX32" fmla="*/ 7293579 w 9665789"/>
              <a:gd name="connsiteY32" fmla="*/ 1488984 h 9520232"/>
              <a:gd name="connsiteX33" fmla="*/ 7599921 w 9665789"/>
              <a:gd name="connsiteY33" fmla="*/ 1795327 h 9520232"/>
              <a:gd name="connsiteX34" fmla="*/ 7599921 w 9665789"/>
              <a:gd name="connsiteY34" fmla="*/ 3020663 h 9520232"/>
              <a:gd name="connsiteX35" fmla="*/ 7293579 w 9665789"/>
              <a:gd name="connsiteY35" fmla="*/ 3327005 h 9520232"/>
              <a:gd name="connsiteX36" fmla="*/ 6068244 w 9665789"/>
              <a:gd name="connsiteY36" fmla="*/ 3327005 h 9520232"/>
              <a:gd name="connsiteX37" fmla="*/ 5761901 w 9665789"/>
              <a:gd name="connsiteY37" fmla="*/ 3020662 h 952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665789" h="9520232">
                <a:moveTo>
                  <a:pt x="3699794" y="4954573"/>
                </a:moveTo>
                <a:lnTo>
                  <a:pt x="5103273" y="3551093"/>
                </a:lnTo>
                <a:lnTo>
                  <a:pt x="5231470" y="3551093"/>
                </a:lnTo>
                <a:cubicBezTo>
                  <a:pt x="5400659" y="3551092"/>
                  <a:pt x="5537813" y="3688247"/>
                  <a:pt x="5537813" y="3857436"/>
                </a:cubicBezTo>
                <a:lnTo>
                  <a:pt x="5537813" y="5082771"/>
                </a:lnTo>
                <a:cubicBezTo>
                  <a:pt x="5537813" y="5251960"/>
                  <a:pt x="5400659" y="5389114"/>
                  <a:pt x="5231471" y="5389113"/>
                </a:cubicBezTo>
                <a:lnTo>
                  <a:pt x="4006136" y="5389112"/>
                </a:lnTo>
                <a:cubicBezTo>
                  <a:pt x="3836947" y="5389113"/>
                  <a:pt x="3699793" y="5251960"/>
                  <a:pt x="3699793" y="5082770"/>
                </a:cubicBezTo>
                <a:close/>
                <a:moveTo>
                  <a:pt x="1649276" y="7005090"/>
                </a:moveTo>
                <a:lnTo>
                  <a:pt x="3052758" y="5601609"/>
                </a:lnTo>
                <a:lnTo>
                  <a:pt x="3180954" y="5601610"/>
                </a:lnTo>
                <a:cubicBezTo>
                  <a:pt x="3350143" y="5601609"/>
                  <a:pt x="3487297" y="5738762"/>
                  <a:pt x="3487297" y="5907953"/>
                </a:cubicBezTo>
                <a:lnTo>
                  <a:pt x="3487298" y="7133287"/>
                </a:lnTo>
                <a:cubicBezTo>
                  <a:pt x="3487297" y="7302476"/>
                  <a:pt x="3350143" y="7439630"/>
                  <a:pt x="3180954" y="7439630"/>
                </a:cubicBezTo>
                <a:lnTo>
                  <a:pt x="1955618" y="7439630"/>
                </a:lnTo>
                <a:cubicBezTo>
                  <a:pt x="1786430" y="7439630"/>
                  <a:pt x="1649276" y="7302476"/>
                  <a:pt x="1649275" y="7133287"/>
                </a:cubicBezTo>
                <a:close/>
                <a:moveTo>
                  <a:pt x="0" y="8654366"/>
                </a:moveTo>
                <a:lnTo>
                  <a:pt x="972155" y="7682211"/>
                </a:lnTo>
                <a:lnTo>
                  <a:pt x="1116863" y="7682211"/>
                </a:lnTo>
                <a:cubicBezTo>
                  <a:pt x="1286052" y="7682210"/>
                  <a:pt x="1423205" y="7819364"/>
                  <a:pt x="1423206" y="7988553"/>
                </a:cubicBezTo>
                <a:lnTo>
                  <a:pt x="1423206" y="9213889"/>
                </a:lnTo>
                <a:cubicBezTo>
                  <a:pt x="1423206" y="9383078"/>
                  <a:pt x="1286052" y="9520231"/>
                  <a:pt x="1116863" y="9520232"/>
                </a:cubicBezTo>
                <a:lnTo>
                  <a:pt x="865866" y="9520232"/>
                </a:lnTo>
                <a:close/>
                <a:moveTo>
                  <a:pt x="7832265" y="822101"/>
                </a:moveTo>
                <a:lnTo>
                  <a:pt x="8654366" y="0"/>
                </a:lnTo>
                <a:lnTo>
                  <a:pt x="9665789" y="1011423"/>
                </a:lnTo>
                <a:lnTo>
                  <a:pt x="9664062" y="1028548"/>
                </a:lnTo>
                <a:cubicBezTo>
                  <a:pt x="9635497" y="1168143"/>
                  <a:pt x="9511983" y="1273151"/>
                  <a:pt x="9363943" y="1273151"/>
                </a:cubicBezTo>
                <a:lnTo>
                  <a:pt x="8138608" y="1273151"/>
                </a:lnTo>
                <a:cubicBezTo>
                  <a:pt x="7969419" y="1273151"/>
                  <a:pt x="7832265" y="1135997"/>
                  <a:pt x="7832264" y="966809"/>
                </a:cubicBezTo>
                <a:close/>
                <a:moveTo>
                  <a:pt x="5761901" y="2892465"/>
                </a:moveTo>
                <a:lnTo>
                  <a:pt x="7165382" y="1488984"/>
                </a:lnTo>
                <a:lnTo>
                  <a:pt x="7293579" y="1488984"/>
                </a:lnTo>
                <a:cubicBezTo>
                  <a:pt x="7462769" y="1488984"/>
                  <a:pt x="7599922" y="1626138"/>
                  <a:pt x="7599921" y="1795327"/>
                </a:cubicBezTo>
                <a:lnTo>
                  <a:pt x="7599921" y="3020663"/>
                </a:lnTo>
                <a:cubicBezTo>
                  <a:pt x="7599921" y="3189851"/>
                  <a:pt x="7462768" y="3327005"/>
                  <a:pt x="7293579" y="3327005"/>
                </a:cubicBezTo>
                <a:lnTo>
                  <a:pt x="6068244" y="3327005"/>
                </a:lnTo>
                <a:cubicBezTo>
                  <a:pt x="5899055" y="3327005"/>
                  <a:pt x="5761901" y="3189851"/>
                  <a:pt x="5761901" y="3020662"/>
                </a:cubicBezTo>
                <a:close/>
              </a:path>
            </a:pathLst>
          </a:custGeom>
          <a:solidFill>
            <a:schemeClr val="tx1">
              <a:lumMod val="75000"/>
              <a:lumOff val="25000"/>
            </a:schemeClr>
          </a:solidFill>
          <a:ln>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25" name="TextBox 24">
            <a:extLst>
              <a:ext uri="{FF2B5EF4-FFF2-40B4-BE49-F238E27FC236}">
                <a16:creationId xmlns:a16="http://schemas.microsoft.com/office/drawing/2014/main" id="{885BDF61-BE22-AE21-DAB0-7F68FD609FA9}"/>
              </a:ext>
            </a:extLst>
          </p:cNvPr>
          <p:cNvSpPr txBox="1"/>
          <p:nvPr/>
        </p:nvSpPr>
        <p:spPr>
          <a:xfrm>
            <a:off x="818514" y="5888471"/>
            <a:ext cx="5803812" cy="646331"/>
          </a:xfrm>
          <a:prstGeom prst="rect">
            <a:avLst/>
          </a:prstGeom>
          <a:noFill/>
        </p:spPr>
        <p:txBody>
          <a:bodyPr wrap="square" rtlCol="0">
            <a:spAutoFit/>
          </a:bodyPr>
          <a:lstStyle/>
          <a:p>
            <a:r>
              <a:rPr lang="en-US" sz="3600" b="1" dirty="0">
                <a:solidFill>
                  <a:schemeClr val="tx1">
                    <a:lumMod val="75000"/>
                    <a:lumOff val="25000"/>
                  </a:schemeClr>
                </a:solidFill>
                <a:latin typeface="+mj-lt"/>
              </a:rPr>
              <a:t>Goals</a:t>
            </a:r>
            <a:endParaRPr lang="en-ID" sz="3600" b="1" dirty="0">
              <a:solidFill>
                <a:schemeClr val="accent2"/>
              </a:solidFill>
              <a:latin typeface="+mj-lt"/>
            </a:endParaRPr>
          </a:p>
        </p:txBody>
      </p:sp>
      <p:grpSp>
        <p:nvGrpSpPr>
          <p:cNvPr id="7" name="Group 6">
            <a:extLst>
              <a:ext uri="{FF2B5EF4-FFF2-40B4-BE49-F238E27FC236}">
                <a16:creationId xmlns:a16="http://schemas.microsoft.com/office/drawing/2014/main" id="{7F8375CB-54BC-ABC8-BFD1-C2660C2F6602}"/>
              </a:ext>
            </a:extLst>
          </p:cNvPr>
          <p:cNvGrpSpPr/>
          <p:nvPr/>
        </p:nvGrpSpPr>
        <p:grpSpPr>
          <a:xfrm>
            <a:off x="682625" y="4266741"/>
            <a:ext cx="2271706" cy="463298"/>
            <a:chOff x="971809" y="1275513"/>
            <a:chExt cx="2271706" cy="463298"/>
          </a:xfrm>
        </p:grpSpPr>
        <p:sp>
          <p:nvSpPr>
            <p:cNvPr id="8" name="Rectangle: Rounded Corners 7">
              <a:extLst>
                <a:ext uri="{FF2B5EF4-FFF2-40B4-BE49-F238E27FC236}">
                  <a16:creationId xmlns:a16="http://schemas.microsoft.com/office/drawing/2014/main" id="{878AE565-64BA-5D10-8226-7CB9E7A4BC03}"/>
                </a:ext>
              </a:extLst>
            </p:cNvPr>
            <p:cNvSpPr/>
            <p:nvPr/>
          </p:nvSpPr>
          <p:spPr>
            <a:xfrm>
              <a:off x="971809" y="1275513"/>
              <a:ext cx="2271706" cy="457200"/>
            </a:xfrm>
            <a:prstGeom prst="roundRect">
              <a:avLst>
                <a:gd name="adj" fmla="val 50000"/>
              </a:avLst>
            </a:prstGeom>
            <a:solidFill>
              <a:schemeClr val="tx1">
                <a:lumMod val="75000"/>
                <a:lumOff val="25000"/>
              </a:schemeClr>
            </a:solidFill>
            <a:ln>
              <a:noFill/>
            </a:ln>
            <a:effectLst>
              <a:outerShdw blurRad="241300" dist="152400" dir="2700000" sx="98000" sy="98000" algn="tl"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9" name="TextBox 8">
              <a:extLst>
                <a:ext uri="{FF2B5EF4-FFF2-40B4-BE49-F238E27FC236}">
                  <a16:creationId xmlns:a16="http://schemas.microsoft.com/office/drawing/2014/main" id="{618A2909-28A9-6CA7-E3AC-513C18F1581D}"/>
                </a:ext>
              </a:extLst>
            </p:cNvPr>
            <p:cNvSpPr txBox="1"/>
            <p:nvPr/>
          </p:nvSpPr>
          <p:spPr>
            <a:xfrm>
              <a:off x="1017528" y="1277146"/>
              <a:ext cx="2180268" cy="461665"/>
            </a:xfrm>
            <a:prstGeom prst="rect">
              <a:avLst/>
            </a:prstGeom>
            <a:noFill/>
          </p:spPr>
          <p:txBody>
            <a:bodyPr wrap="square" rtlCol="0">
              <a:spAutoFit/>
            </a:bodyPr>
            <a:lstStyle/>
            <a:p>
              <a:pPr algn="ctr"/>
              <a:r>
                <a:rPr lang="en-US" sz="1200" b="1" dirty="0">
                  <a:solidFill>
                    <a:schemeClr val="accent1"/>
                  </a:solidFill>
                  <a:ea typeface="Roboto Mono SemiBold" panose="00000009000000000000" pitchFamily="49" charset="0"/>
                </a:rPr>
                <a:t>Identify Key Factors Influencing Performance</a:t>
              </a:r>
              <a:endParaRPr lang="en-ID" sz="1200" dirty="0">
                <a:solidFill>
                  <a:schemeClr val="accent1"/>
                </a:solidFill>
                <a:ea typeface="Roboto Mono SemiBold" panose="00000009000000000000" pitchFamily="49" charset="0"/>
              </a:endParaRPr>
            </a:p>
          </p:txBody>
        </p:sp>
      </p:grpSp>
      <p:sp>
        <p:nvSpPr>
          <p:cNvPr id="61" name="Slide Number Placeholder 5">
            <a:extLst>
              <a:ext uri="{FF2B5EF4-FFF2-40B4-BE49-F238E27FC236}">
                <a16:creationId xmlns:a16="http://schemas.microsoft.com/office/drawing/2014/main" id="{B7131F86-A319-BD60-BBE2-E13C00A78603}"/>
              </a:ext>
            </a:extLst>
          </p:cNvPr>
          <p:cNvSpPr txBox="1">
            <a:spLocks/>
          </p:cNvSpPr>
          <p:nvPr/>
        </p:nvSpPr>
        <p:spPr>
          <a:xfrm>
            <a:off x="11511598" y="6356350"/>
            <a:ext cx="47244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ACBE927-9948-40B8-A8C8-552934ACA7C9}" type="slidenum">
              <a:rPr lang="en-ID" b="1" smtClean="0">
                <a:solidFill>
                  <a:schemeClr val="bg1">
                    <a:lumMod val="85000"/>
                  </a:schemeClr>
                </a:solidFill>
                <a:latin typeface="+mj-lt"/>
              </a:rPr>
              <a:pPr algn="ctr"/>
              <a:t>8</a:t>
            </a:fld>
            <a:endParaRPr lang="en-ID" b="1">
              <a:solidFill>
                <a:schemeClr val="bg1">
                  <a:lumMod val="85000"/>
                </a:schemeClr>
              </a:solidFill>
              <a:latin typeface="+mj-lt"/>
            </a:endParaRPr>
          </a:p>
        </p:txBody>
      </p:sp>
      <p:sp>
        <p:nvSpPr>
          <p:cNvPr id="62" name="TextBox 61">
            <a:extLst>
              <a:ext uri="{FF2B5EF4-FFF2-40B4-BE49-F238E27FC236}">
                <a16:creationId xmlns:a16="http://schemas.microsoft.com/office/drawing/2014/main" id="{3BA09C8B-D522-8B0D-93EC-7EBF14885426}"/>
              </a:ext>
            </a:extLst>
          </p:cNvPr>
          <p:cNvSpPr txBox="1"/>
          <p:nvPr/>
        </p:nvSpPr>
        <p:spPr>
          <a:xfrm>
            <a:off x="11183930" y="6400412"/>
            <a:ext cx="773918" cy="276999"/>
          </a:xfrm>
          <a:prstGeom prst="rect">
            <a:avLst/>
          </a:prstGeom>
          <a:noFill/>
        </p:spPr>
        <p:txBody>
          <a:bodyPr wrap="square" rtlCol="0" anchor="ctr">
            <a:spAutoFit/>
          </a:bodyPr>
          <a:lstStyle/>
          <a:p>
            <a:r>
              <a:rPr lang="en-US" sz="1200" b="1" dirty="0">
                <a:solidFill>
                  <a:schemeClr val="accent1"/>
                </a:solidFill>
                <a:latin typeface="+mj-lt"/>
              </a:rPr>
              <a:t>Page</a:t>
            </a:r>
            <a:endParaRPr lang="en-ID" sz="1200" b="1" dirty="0">
              <a:solidFill>
                <a:schemeClr val="accent1"/>
              </a:solidFill>
              <a:latin typeface="+mj-lt"/>
            </a:endParaRPr>
          </a:p>
        </p:txBody>
      </p:sp>
      <p:grpSp>
        <p:nvGrpSpPr>
          <p:cNvPr id="16" name="Group 15">
            <a:extLst>
              <a:ext uri="{FF2B5EF4-FFF2-40B4-BE49-F238E27FC236}">
                <a16:creationId xmlns:a16="http://schemas.microsoft.com/office/drawing/2014/main" id="{0C7AC714-5708-F10F-408E-72F33B037671}"/>
              </a:ext>
            </a:extLst>
          </p:cNvPr>
          <p:cNvGrpSpPr/>
          <p:nvPr/>
        </p:nvGrpSpPr>
        <p:grpSpPr>
          <a:xfrm>
            <a:off x="3575445" y="4273998"/>
            <a:ext cx="2271706" cy="463298"/>
            <a:chOff x="971809" y="1275513"/>
            <a:chExt cx="2271706" cy="463298"/>
          </a:xfrm>
        </p:grpSpPr>
        <p:sp>
          <p:nvSpPr>
            <p:cNvPr id="17" name="Rectangle: Rounded Corners 7">
              <a:extLst>
                <a:ext uri="{FF2B5EF4-FFF2-40B4-BE49-F238E27FC236}">
                  <a16:creationId xmlns:a16="http://schemas.microsoft.com/office/drawing/2014/main" id="{CFE42FC8-75C9-31BA-5F8E-C8BA14204C72}"/>
                </a:ext>
              </a:extLst>
            </p:cNvPr>
            <p:cNvSpPr/>
            <p:nvPr/>
          </p:nvSpPr>
          <p:spPr>
            <a:xfrm>
              <a:off x="971809" y="1275513"/>
              <a:ext cx="2271706" cy="457200"/>
            </a:xfrm>
            <a:prstGeom prst="roundRect">
              <a:avLst>
                <a:gd name="adj" fmla="val 50000"/>
              </a:avLst>
            </a:prstGeom>
            <a:solidFill>
              <a:schemeClr val="tx1">
                <a:lumMod val="75000"/>
                <a:lumOff val="25000"/>
              </a:schemeClr>
            </a:solidFill>
            <a:ln>
              <a:noFill/>
            </a:ln>
            <a:effectLst>
              <a:outerShdw blurRad="241300" dist="152400" dir="2700000" sx="98000" sy="98000" algn="tl"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18" name="TextBox 17">
              <a:extLst>
                <a:ext uri="{FF2B5EF4-FFF2-40B4-BE49-F238E27FC236}">
                  <a16:creationId xmlns:a16="http://schemas.microsoft.com/office/drawing/2014/main" id="{73B0B4EF-3551-7AC5-5C4D-A2A689909DB2}"/>
                </a:ext>
              </a:extLst>
            </p:cNvPr>
            <p:cNvSpPr txBox="1"/>
            <p:nvPr/>
          </p:nvSpPr>
          <p:spPr>
            <a:xfrm>
              <a:off x="1017528" y="1277146"/>
              <a:ext cx="2180268" cy="461665"/>
            </a:xfrm>
            <a:prstGeom prst="rect">
              <a:avLst/>
            </a:prstGeom>
            <a:noFill/>
          </p:spPr>
          <p:txBody>
            <a:bodyPr wrap="square" rtlCol="0">
              <a:spAutoFit/>
            </a:bodyPr>
            <a:lstStyle/>
            <a:p>
              <a:pPr algn="ctr"/>
              <a:r>
                <a:rPr lang="en-US" sz="1200" b="1" dirty="0">
                  <a:solidFill>
                    <a:schemeClr val="accent1"/>
                  </a:solidFill>
                </a:rPr>
                <a:t>Evaluate Training Effectiveness</a:t>
              </a:r>
              <a:endParaRPr lang="en-ID" sz="1200" dirty="0">
                <a:solidFill>
                  <a:schemeClr val="accent1"/>
                </a:solidFill>
                <a:ea typeface="Roboto Mono SemiBold" panose="00000009000000000000" pitchFamily="49" charset="0"/>
              </a:endParaRPr>
            </a:p>
          </p:txBody>
        </p:sp>
      </p:grpSp>
      <p:grpSp>
        <p:nvGrpSpPr>
          <p:cNvPr id="20" name="Group 19">
            <a:extLst>
              <a:ext uri="{FF2B5EF4-FFF2-40B4-BE49-F238E27FC236}">
                <a16:creationId xmlns:a16="http://schemas.microsoft.com/office/drawing/2014/main" id="{7E3FC8EE-8BFC-52AF-4A65-9873C96F1099}"/>
              </a:ext>
            </a:extLst>
          </p:cNvPr>
          <p:cNvGrpSpPr/>
          <p:nvPr/>
        </p:nvGrpSpPr>
        <p:grpSpPr>
          <a:xfrm>
            <a:off x="6480010" y="4273998"/>
            <a:ext cx="2271706" cy="463298"/>
            <a:chOff x="971809" y="1275513"/>
            <a:chExt cx="2271706" cy="463298"/>
          </a:xfrm>
        </p:grpSpPr>
        <p:sp>
          <p:nvSpPr>
            <p:cNvPr id="21" name="Rectangle: Rounded Corners 7">
              <a:extLst>
                <a:ext uri="{FF2B5EF4-FFF2-40B4-BE49-F238E27FC236}">
                  <a16:creationId xmlns:a16="http://schemas.microsoft.com/office/drawing/2014/main" id="{7662C0C9-CA46-6088-029E-6A75E005A6C3}"/>
                </a:ext>
              </a:extLst>
            </p:cNvPr>
            <p:cNvSpPr/>
            <p:nvPr/>
          </p:nvSpPr>
          <p:spPr>
            <a:xfrm>
              <a:off x="971809" y="1275513"/>
              <a:ext cx="2271706" cy="457200"/>
            </a:xfrm>
            <a:prstGeom prst="roundRect">
              <a:avLst>
                <a:gd name="adj" fmla="val 50000"/>
              </a:avLst>
            </a:prstGeom>
            <a:solidFill>
              <a:schemeClr val="tx1">
                <a:lumMod val="75000"/>
                <a:lumOff val="25000"/>
              </a:schemeClr>
            </a:solidFill>
            <a:ln>
              <a:noFill/>
            </a:ln>
            <a:effectLst>
              <a:outerShdw blurRad="241300" dist="152400" dir="2700000" sx="98000" sy="98000" algn="tl"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22" name="TextBox 21">
              <a:extLst>
                <a:ext uri="{FF2B5EF4-FFF2-40B4-BE49-F238E27FC236}">
                  <a16:creationId xmlns:a16="http://schemas.microsoft.com/office/drawing/2014/main" id="{E84078B4-C67D-AF5B-E7EB-BA7B2F0005F7}"/>
                </a:ext>
              </a:extLst>
            </p:cNvPr>
            <p:cNvSpPr txBox="1"/>
            <p:nvPr/>
          </p:nvSpPr>
          <p:spPr>
            <a:xfrm>
              <a:off x="1017528" y="1277146"/>
              <a:ext cx="2180268" cy="461665"/>
            </a:xfrm>
            <a:prstGeom prst="rect">
              <a:avLst/>
            </a:prstGeom>
            <a:noFill/>
          </p:spPr>
          <p:txBody>
            <a:bodyPr wrap="square" rtlCol="0">
              <a:spAutoFit/>
            </a:bodyPr>
            <a:lstStyle/>
            <a:p>
              <a:pPr algn="ctr"/>
              <a:r>
                <a:rPr lang="en-US" sz="1200" b="1" dirty="0">
                  <a:solidFill>
                    <a:schemeClr val="accent1"/>
                  </a:solidFill>
                </a:rPr>
                <a:t>Assess Workforce Demographics &amp; Diversity</a:t>
              </a:r>
              <a:endParaRPr lang="en-ID" sz="1200" dirty="0">
                <a:solidFill>
                  <a:schemeClr val="accent1"/>
                </a:solidFill>
                <a:ea typeface="Roboto Mono SemiBold" panose="00000009000000000000" pitchFamily="49" charset="0"/>
              </a:endParaRPr>
            </a:p>
          </p:txBody>
        </p:sp>
      </p:grpSp>
      <p:grpSp>
        <p:nvGrpSpPr>
          <p:cNvPr id="39" name="Group 38">
            <a:extLst>
              <a:ext uri="{FF2B5EF4-FFF2-40B4-BE49-F238E27FC236}">
                <a16:creationId xmlns:a16="http://schemas.microsoft.com/office/drawing/2014/main" id="{C680AFF9-4755-C432-8AE4-7EDF2C787B99}"/>
              </a:ext>
            </a:extLst>
          </p:cNvPr>
          <p:cNvGrpSpPr/>
          <p:nvPr/>
        </p:nvGrpSpPr>
        <p:grpSpPr>
          <a:xfrm>
            <a:off x="9384575" y="4287445"/>
            <a:ext cx="2271706" cy="463298"/>
            <a:chOff x="971809" y="1275513"/>
            <a:chExt cx="2271706" cy="463298"/>
          </a:xfrm>
        </p:grpSpPr>
        <p:sp>
          <p:nvSpPr>
            <p:cNvPr id="40" name="Rectangle: Rounded Corners 7">
              <a:extLst>
                <a:ext uri="{FF2B5EF4-FFF2-40B4-BE49-F238E27FC236}">
                  <a16:creationId xmlns:a16="http://schemas.microsoft.com/office/drawing/2014/main" id="{77A4ACF9-B611-22E3-F5BB-7D782DA93269}"/>
                </a:ext>
              </a:extLst>
            </p:cNvPr>
            <p:cNvSpPr/>
            <p:nvPr/>
          </p:nvSpPr>
          <p:spPr>
            <a:xfrm>
              <a:off x="971809" y="1275513"/>
              <a:ext cx="2271706" cy="457200"/>
            </a:xfrm>
            <a:prstGeom prst="roundRect">
              <a:avLst>
                <a:gd name="adj" fmla="val 50000"/>
              </a:avLst>
            </a:prstGeom>
            <a:solidFill>
              <a:schemeClr val="tx1">
                <a:lumMod val="75000"/>
                <a:lumOff val="25000"/>
              </a:schemeClr>
            </a:solidFill>
            <a:ln>
              <a:noFill/>
            </a:ln>
            <a:effectLst>
              <a:outerShdw blurRad="241300" dist="152400" dir="2700000" sx="98000" sy="98000" algn="tl"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41" name="TextBox 40">
              <a:extLst>
                <a:ext uri="{FF2B5EF4-FFF2-40B4-BE49-F238E27FC236}">
                  <a16:creationId xmlns:a16="http://schemas.microsoft.com/office/drawing/2014/main" id="{F37D5973-D7D7-869F-76CC-AD51EE06D580}"/>
                </a:ext>
              </a:extLst>
            </p:cNvPr>
            <p:cNvSpPr txBox="1"/>
            <p:nvPr/>
          </p:nvSpPr>
          <p:spPr>
            <a:xfrm>
              <a:off x="1017528" y="1277146"/>
              <a:ext cx="2180268" cy="461665"/>
            </a:xfrm>
            <a:prstGeom prst="rect">
              <a:avLst/>
            </a:prstGeom>
            <a:noFill/>
          </p:spPr>
          <p:txBody>
            <a:bodyPr wrap="square" rtlCol="0">
              <a:spAutoFit/>
            </a:bodyPr>
            <a:lstStyle/>
            <a:p>
              <a:pPr algn="ctr"/>
              <a:r>
                <a:rPr lang="en-US" sz="1200" b="1" dirty="0">
                  <a:solidFill>
                    <a:schemeClr val="accent1"/>
                  </a:solidFill>
                </a:rPr>
                <a:t>Provide Actionable Insights for HR Strategy</a:t>
              </a:r>
              <a:endParaRPr lang="en-ID" sz="1200" dirty="0">
                <a:solidFill>
                  <a:schemeClr val="accent1"/>
                </a:solidFill>
                <a:ea typeface="Roboto Mono SemiBold" panose="00000009000000000000" pitchFamily="49" charset="0"/>
              </a:endParaRPr>
            </a:p>
          </p:txBody>
        </p:sp>
      </p:grpSp>
    </p:spTree>
    <p:extLst>
      <p:ext uri="{BB962C8B-B14F-4D97-AF65-F5344CB8AC3E}">
        <p14:creationId xmlns:p14="http://schemas.microsoft.com/office/powerpoint/2010/main" val="3204833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F5AF0-6E95-78AD-23EF-97B9062EC000}"/>
            </a:ext>
          </a:extLst>
        </p:cNvPr>
        <p:cNvGrpSpPr/>
        <p:nvPr/>
      </p:nvGrpSpPr>
      <p:grpSpPr>
        <a:xfrm>
          <a:off x="0" y="0"/>
          <a:ext cx="0" cy="0"/>
          <a:chOff x="0" y="0"/>
          <a:chExt cx="0" cy="0"/>
        </a:xfrm>
      </p:grpSpPr>
      <p:sp>
        <p:nvSpPr>
          <p:cNvPr id="2" name="Rectangle: Rounded Corners 2">
            <a:extLst>
              <a:ext uri="{FF2B5EF4-FFF2-40B4-BE49-F238E27FC236}">
                <a16:creationId xmlns:a16="http://schemas.microsoft.com/office/drawing/2014/main" id="{D6839BEB-EC26-A014-7534-E31873CB549B}"/>
              </a:ext>
            </a:extLst>
          </p:cNvPr>
          <p:cNvSpPr/>
          <p:nvPr/>
        </p:nvSpPr>
        <p:spPr>
          <a:xfrm rot="2175105">
            <a:off x="51955" y="7693717"/>
            <a:ext cx="1367821" cy="1367821"/>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Rounded Corners 3">
            <a:extLst>
              <a:ext uri="{FF2B5EF4-FFF2-40B4-BE49-F238E27FC236}">
                <a16:creationId xmlns:a16="http://schemas.microsoft.com/office/drawing/2014/main" id="{62BD2A6A-5BE1-8309-ED5E-DCD853CB0575}"/>
              </a:ext>
            </a:extLst>
          </p:cNvPr>
          <p:cNvSpPr/>
          <p:nvPr/>
        </p:nvSpPr>
        <p:spPr>
          <a:xfrm rot="2175105">
            <a:off x="-987128" y="8781739"/>
            <a:ext cx="1367821" cy="1367821"/>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D0E94EAA-01C9-F6BD-72D7-1EF9E1118AA5}"/>
              </a:ext>
            </a:extLst>
          </p:cNvPr>
          <p:cNvSpPr txBox="1"/>
          <p:nvPr/>
        </p:nvSpPr>
        <p:spPr>
          <a:xfrm>
            <a:off x="735866" y="554392"/>
            <a:ext cx="4878619" cy="646331"/>
          </a:xfrm>
          <a:prstGeom prst="rect">
            <a:avLst/>
          </a:prstGeom>
          <a:noFill/>
        </p:spPr>
        <p:txBody>
          <a:bodyPr wrap="square" rtlCol="0">
            <a:spAutoFit/>
          </a:bodyPr>
          <a:lstStyle/>
          <a:p>
            <a:r>
              <a:rPr lang="en-US" sz="3600" b="1" dirty="0">
                <a:solidFill>
                  <a:schemeClr val="tx1">
                    <a:lumMod val="75000"/>
                    <a:lumOff val="25000"/>
                  </a:schemeClr>
                </a:solidFill>
              </a:rPr>
              <a:t>Objectives</a:t>
            </a:r>
            <a:endParaRPr lang="en-ID" sz="3600" b="1" dirty="0">
              <a:solidFill>
                <a:schemeClr val="accent2"/>
              </a:solidFill>
            </a:endParaRPr>
          </a:p>
        </p:txBody>
      </p:sp>
      <p:sp>
        <p:nvSpPr>
          <p:cNvPr id="7" name="Rectangle 2">
            <a:extLst>
              <a:ext uri="{FF2B5EF4-FFF2-40B4-BE49-F238E27FC236}">
                <a16:creationId xmlns:a16="http://schemas.microsoft.com/office/drawing/2014/main" id="{46CCD6B0-8654-B17D-3A6D-3F10BDC752B3}"/>
              </a:ext>
            </a:extLst>
          </p:cNvPr>
          <p:cNvSpPr txBox="1">
            <a:spLocks noChangeArrowheads="1"/>
          </p:cNvSpPr>
          <p:nvPr/>
        </p:nvSpPr>
        <p:spPr bwMode="auto">
          <a:xfrm>
            <a:off x="5156657" y="-3851787"/>
            <a:ext cx="10058400" cy="385178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spcBef>
                <a:spcPct val="0"/>
              </a:spcBef>
              <a:spcAft>
                <a:spcPts val="600"/>
              </a:spcAft>
              <a:buFontTx/>
              <a:buChar char="•"/>
            </a:pPr>
            <a:r>
              <a:rPr lang="en-US" altLang="en-US" b="1" dirty="0">
                <a:latin typeface="Arial" panose="020B0604020202020204" pitchFamily="34" charset="0"/>
              </a:rPr>
              <a:t> identify the key factors that influence employee performance.</a:t>
            </a:r>
          </a:p>
          <a:p>
            <a:pPr marL="0" indent="0" eaLnBrk="0" fontAlgn="base" hangingPunct="0">
              <a:spcBef>
                <a:spcPct val="0"/>
              </a:spcBef>
              <a:spcAft>
                <a:spcPts val="600"/>
              </a:spcAft>
              <a:buFontTx/>
              <a:buChar char="•"/>
            </a:pPr>
            <a:r>
              <a:rPr lang="en-US" altLang="en-US" b="1" dirty="0">
                <a:latin typeface="Arial" panose="020B0604020202020204" pitchFamily="34" charset="0"/>
              </a:rPr>
              <a:t> examine the relationship between employee training and KPI achievement.</a:t>
            </a:r>
          </a:p>
          <a:p>
            <a:pPr marL="0" indent="0" eaLnBrk="0" fontAlgn="base" hangingPunct="0">
              <a:spcBef>
                <a:spcPct val="0"/>
              </a:spcBef>
              <a:spcAft>
                <a:spcPts val="600"/>
              </a:spcAft>
              <a:buFontTx/>
              <a:buChar char="•"/>
            </a:pPr>
            <a:r>
              <a:rPr lang="en-US" altLang="en-US" b="1" dirty="0">
                <a:latin typeface="Arial" panose="020B0604020202020204" pitchFamily="34" charset="0"/>
              </a:rPr>
              <a:t> analyze the impact of demographic factors (such as age, education, and tenure) on employee performance.</a:t>
            </a:r>
          </a:p>
          <a:p>
            <a:pPr marL="0" indent="0" eaLnBrk="0" fontAlgn="base" hangingPunct="0">
              <a:spcBef>
                <a:spcPct val="0"/>
              </a:spcBef>
              <a:spcAft>
                <a:spcPts val="600"/>
              </a:spcAft>
              <a:buFontTx/>
              <a:buChar char="•"/>
            </a:pPr>
            <a:r>
              <a:rPr lang="en-US" altLang="en-US" b="1" dirty="0">
                <a:latin typeface="Arial" panose="020B0604020202020204" pitchFamily="34" charset="0"/>
              </a:rPr>
              <a:t> compare performance levels across different departments within the organization.</a:t>
            </a:r>
          </a:p>
          <a:p>
            <a:pPr marL="0" indent="0" eaLnBrk="0" fontAlgn="base" hangingPunct="0">
              <a:spcBef>
                <a:spcPct val="0"/>
              </a:spcBef>
              <a:spcAft>
                <a:spcPts val="600"/>
              </a:spcAft>
              <a:buFontTx/>
              <a:buChar char="•"/>
            </a:pPr>
            <a:r>
              <a:rPr lang="en-US" altLang="en-US" b="1" dirty="0">
                <a:latin typeface="Arial" panose="020B0604020202020204" pitchFamily="34" charset="0"/>
              </a:rPr>
              <a:t> assess how recruitment channels are related to employee performance.</a:t>
            </a:r>
          </a:p>
          <a:p>
            <a:pPr marL="0" indent="0" eaLnBrk="0" fontAlgn="base" hangingPunct="0">
              <a:spcBef>
                <a:spcPct val="0"/>
              </a:spcBef>
              <a:spcAft>
                <a:spcPts val="600"/>
              </a:spcAft>
              <a:buFontTx/>
              <a:buChar char="•"/>
            </a:pPr>
            <a:r>
              <a:rPr lang="en-US" altLang="en-US" b="1" dirty="0">
                <a:latin typeface="Arial" panose="020B0604020202020204" pitchFamily="34" charset="0"/>
              </a:rPr>
              <a:t> evaluate the overall distribution of KPI achievement among employees.</a:t>
            </a:r>
          </a:p>
          <a:p>
            <a:pPr marL="0" indent="0" eaLnBrk="0" fontAlgn="base" hangingPunct="0">
              <a:spcBef>
                <a:spcPct val="0"/>
              </a:spcBef>
              <a:spcAft>
                <a:spcPts val="600"/>
              </a:spcAft>
              <a:buFontTx/>
              <a:buChar char="•"/>
            </a:pPr>
            <a:r>
              <a:rPr lang="en-US" b="1" dirty="0">
                <a:latin typeface="Arial" panose="020B0604020202020204" pitchFamily="34" charset="0"/>
                <a:cs typeface="Arial" panose="020B0604020202020204" pitchFamily="34" charset="0"/>
              </a:rPr>
              <a:t>Training Effectiveness by Department.</a:t>
            </a:r>
          </a:p>
          <a:p>
            <a:pPr marL="0" indent="0" eaLnBrk="0" fontAlgn="base" hangingPunct="0">
              <a:spcBef>
                <a:spcPct val="0"/>
              </a:spcBef>
              <a:spcAft>
                <a:spcPts val="600"/>
              </a:spcAft>
              <a:buFontTx/>
              <a:buChar char="•"/>
            </a:pPr>
            <a:r>
              <a:rPr lang="en-US" altLang="en-US" b="1"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Gender &amp; Department Distribution.</a:t>
            </a:r>
            <a:endParaRPr lang="en-US" altLang="en-US" b="1" dirty="0">
              <a:latin typeface="Arial" panose="020B0604020202020204" pitchFamily="34" charset="0"/>
              <a:cs typeface="Arial" panose="020B0604020202020204" pitchFamily="34" charset="0"/>
            </a:endParaRPr>
          </a:p>
        </p:txBody>
      </p:sp>
      <p:sp>
        <p:nvSpPr>
          <p:cNvPr id="9" name="Rectangle: Rounded Corners 2">
            <a:extLst>
              <a:ext uri="{FF2B5EF4-FFF2-40B4-BE49-F238E27FC236}">
                <a16:creationId xmlns:a16="http://schemas.microsoft.com/office/drawing/2014/main" id="{DBFC4D9C-62CC-BD46-16E1-CFD8A8B10650}"/>
              </a:ext>
            </a:extLst>
          </p:cNvPr>
          <p:cNvSpPr/>
          <p:nvPr/>
        </p:nvSpPr>
        <p:spPr>
          <a:xfrm rot="5400000">
            <a:off x="777344" y="2181562"/>
            <a:ext cx="287316" cy="23433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TextBox 10">
            <a:extLst>
              <a:ext uri="{FF2B5EF4-FFF2-40B4-BE49-F238E27FC236}">
                <a16:creationId xmlns:a16="http://schemas.microsoft.com/office/drawing/2014/main" id="{A0480281-994F-E2B9-27C6-8CA47B345FD7}"/>
              </a:ext>
            </a:extLst>
          </p:cNvPr>
          <p:cNvSpPr txBox="1"/>
          <p:nvPr/>
        </p:nvSpPr>
        <p:spPr>
          <a:xfrm>
            <a:off x="1166783" y="2114066"/>
            <a:ext cx="6834217" cy="369332"/>
          </a:xfrm>
          <a:prstGeom prst="rect">
            <a:avLst/>
          </a:prstGeom>
          <a:noFill/>
        </p:spPr>
        <p:txBody>
          <a:bodyPr wrap="square" rtlCol="0">
            <a:spAutoFit/>
          </a:bodyPr>
          <a:lstStyle/>
          <a:p>
            <a:r>
              <a:rPr lang="en-US" b="1" dirty="0">
                <a:solidFill>
                  <a:schemeClr val="tx2">
                    <a:lumMod val="75000"/>
                    <a:lumOff val="25000"/>
                  </a:schemeClr>
                </a:solidFill>
                <a:latin typeface="+mj-lt"/>
              </a:rPr>
              <a:t>Identify the key factors that influence employee performance.</a:t>
            </a:r>
          </a:p>
        </p:txBody>
      </p:sp>
      <p:sp>
        <p:nvSpPr>
          <p:cNvPr id="12" name="Rectangle: Rounded Corners 2">
            <a:extLst>
              <a:ext uri="{FF2B5EF4-FFF2-40B4-BE49-F238E27FC236}">
                <a16:creationId xmlns:a16="http://schemas.microsoft.com/office/drawing/2014/main" id="{F16B88BD-3CDD-70FE-E479-303CFF831613}"/>
              </a:ext>
            </a:extLst>
          </p:cNvPr>
          <p:cNvSpPr/>
          <p:nvPr/>
        </p:nvSpPr>
        <p:spPr>
          <a:xfrm rot="5400000">
            <a:off x="777344" y="2687747"/>
            <a:ext cx="287316" cy="23433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06B60AFF-DCEB-DD93-3C60-355AF2AD5FEF}"/>
              </a:ext>
            </a:extLst>
          </p:cNvPr>
          <p:cNvSpPr txBox="1"/>
          <p:nvPr/>
        </p:nvSpPr>
        <p:spPr>
          <a:xfrm>
            <a:off x="1166783" y="2620251"/>
            <a:ext cx="8450746" cy="369332"/>
          </a:xfrm>
          <a:prstGeom prst="rect">
            <a:avLst/>
          </a:prstGeom>
          <a:noFill/>
        </p:spPr>
        <p:txBody>
          <a:bodyPr wrap="square" rtlCol="0">
            <a:spAutoFit/>
          </a:bodyPr>
          <a:lstStyle/>
          <a:p>
            <a:r>
              <a:rPr lang="en-US" b="1" dirty="0">
                <a:solidFill>
                  <a:schemeClr val="tx2">
                    <a:lumMod val="75000"/>
                    <a:lumOff val="25000"/>
                  </a:schemeClr>
                </a:solidFill>
                <a:latin typeface="+mj-lt"/>
              </a:rPr>
              <a:t>Examine the relationship between employee training and KPI achievement.</a:t>
            </a:r>
          </a:p>
        </p:txBody>
      </p:sp>
      <p:sp>
        <p:nvSpPr>
          <p:cNvPr id="14" name="Rectangle: Rounded Corners 2">
            <a:extLst>
              <a:ext uri="{FF2B5EF4-FFF2-40B4-BE49-F238E27FC236}">
                <a16:creationId xmlns:a16="http://schemas.microsoft.com/office/drawing/2014/main" id="{F63C5A3C-0EDC-65FE-6D85-513B8D27D90D}"/>
              </a:ext>
            </a:extLst>
          </p:cNvPr>
          <p:cNvSpPr/>
          <p:nvPr/>
        </p:nvSpPr>
        <p:spPr>
          <a:xfrm rot="5400000">
            <a:off x="777344" y="3177604"/>
            <a:ext cx="287316" cy="23433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TextBox 14">
            <a:extLst>
              <a:ext uri="{FF2B5EF4-FFF2-40B4-BE49-F238E27FC236}">
                <a16:creationId xmlns:a16="http://schemas.microsoft.com/office/drawing/2014/main" id="{B1D41D21-9C30-3FDF-EF27-C050F25DE161}"/>
              </a:ext>
            </a:extLst>
          </p:cNvPr>
          <p:cNvSpPr txBox="1"/>
          <p:nvPr/>
        </p:nvSpPr>
        <p:spPr>
          <a:xfrm>
            <a:off x="1166782" y="3110108"/>
            <a:ext cx="11025218" cy="646331"/>
          </a:xfrm>
          <a:prstGeom prst="rect">
            <a:avLst/>
          </a:prstGeom>
          <a:noFill/>
        </p:spPr>
        <p:txBody>
          <a:bodyPr wrap="square" rtlCol="0">
            <a:spAutoFit/>
          </a:bodyPr>
          <a:lstStyle/>
          <a:p>
            <a:r>
              <a:rPr lang="en-US" b="1" dirty="0">
                <a:solidFill>
                  <a:schemeClr val="tx2">
                    <a:lumMod val="75000"/>
                    <a:lumOff val="25000"/>
                  </a:schemeClr>
                </a:solidFill>
                <a:latin typeface="+mj-lt"/>
              </a:rPr>
              <a:t>Analyze the impact of demographic factors (such as age, gender , education, and tenure) on employee performance.</a:t>
            </a:r>
          </a:p>
        </p:txBody>
      </p:sp>
      <p:sp>
        <p:nvSpPr>
          <p:cNvPr id="16" name="Rectangle: Rounded Corners 2">
            <a:extLst>
              <a:ext uri="{FF2B5EF4-FFF2-40B4-BE49-F238E27FC236}">
                <a16:creationId xmlns:a16="http://schemas.microsoft.com/office/drawing/2014/main" id="{C38E75ED-D6A7-AFBB-FDBE-479C624AC11C}"/>
              </a:ext>
            </a:extLst>
          </p:cNvPr>
          <p:cNvSpPr/>
          <p:nvPr/>
        </p:nvSpPr>
        <p:spPr>
          <a:xfrm rot="5400000">
            <a:off x="777344" y="3911700"/>
            <a:ext cx="287316" cy="23433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TextBox 19">
            <a:extLst>
              <a:ext uri="{FF2B5EF4-FFF2-40B4-BE49-F238E27FC236}">
                <a16:creationId xmlns:a16="http://schemas.microsoft.com/office/drawing/2014/main" id="{FC91E6E7-8901-FF04-7021-4C25F6BE37E1}"/>
              </a:ext>
            </a:extLst>
          </p:cNvPr>
          <p:cNvSpPr txBox="1"/>
          <p:nvPr/>
        </p:nvSpPr>
        <p:spPr>
          <a:xfrm>
            <a:off x="1166782" y="3844204"/>
            <a:ext cx="11025218" cy="369332"/>
          </a:xfrm>
          <a:prstGeom prst="rect">
            <a:avLst/>
          </a:prstGeom>
          <a:noFill/>
        </p:spPr>
        <p:txBody>
          <a:bodyPr wrap="square" rtlCol="0">
            <a:spAutoFit/>
          </a:bodyPr>
          <a:lstStyle/>
          <a:p>
            <a:pPr eaLnBrk="0" fontAlgn="base" hangingPunct="0">
              <a:spcBef>
                <a:spcPct val="0"/>
              </a:spcBef>
              <a:spcAft>
                <a:spcPts val="600"/>
              </a:spcAft>
            </a:pPr>
            <a:r>
              <a:rPr lang="en-US" altLang="en-US" b="1" dirty="0">
                <a:solidFill>
                  <a:schemeClr val="tx2">
                    <a:lumMod val="75000"/>
                    <a:lumOff val="25000"/>
                  </a:schemeClr>
                </a:solidFill>
                <a:latin typeface="+mj-lt"/>
                <a:ea typeface="Fira Sans Light" panose="020B0403050000020004" pitchFamily="34" charset="0"/>
              </a:rPr>
              <a:t>Compare performance levels across different departments within the organization.</a:t>
            </a:r>
          </a:p>
        </p:txBody>
      </p:sp>
      <p:sp>
        <p:nvSpPr>
          <p:cNvPr id="21" name="Rectangle: Rounded Corners 2">
            <a:extLst>
              <a:ext uri="{FF2B5EF4-FFF2-40B4-BE49-F238E27FC236}">
                <a16:creationId xmlns:a16="http://schemas.microsoft.com/office/drawing/2014/main" id="{DEEAC442-5F4D-AD41-C21C-33567D03DEAA}"/>
              </a:ext>
            </a:extLst>
          </p:cNvPr>
          <p:cNvSpPr/>
          <p:nvPr/>
        </p:nvSpPr>
        <p:spPr>
          <a:xfrm rot="5400000">
            <a:off x="777344" y="4470500"/>
            <a:ext cx="287316" cy="23433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TextBox 21">
            <a:extLst>
              <a:ext uri="{FF2B5EF4-FFF2-40B4-BE49-F238E27FC236}">
                <a16:creationId xmlns:a16="http://schemas.microsoft.com/office/drawing/2014/main" id="{D1F9E39E-C37A-3DB6-FEE9-0727D6772199}"/>
              </a:ext>
            </a:extLst>
          </p:cNvPr>
          <p:cNvSpPr txBox="1"/>
          <p:nvPr/>
        </p:nvSpPr>
        <p:spPr>
          <a:xfrm>
            <a:off x="1166782" y="4403004"/>
            <a:ext cx="11025218" cy="369332"/>
          </a:xfrm>
          <a:prstGeom prst="rect">
            <a:avLst/>
          </a:prstGeom>
          <a:noFill/>
        </p:spPr>
        <p:txBody>
          <a:bodyPr wrap="square" rtlCol="0">
            <a:spAutoFit/>
          </a:bodyPr>
          <a:lstStyle/>
          <a:p>
            <a:pPr eaLnBrk="0" fontAlgn="base" hangingPunct="0">
              <a:spcBef>
                <a:spcPct val="0"/>
              </a:spcBef>
              <a:spcAft>
                <a:spcPts val="600"/>
              </a:spcAft>
            </a:pPr>
            <a:r>
              <a:rPr lang="en-US" altLang="en-US" b="1" dirty="0">
                <a:solidFill>
                  <a:schemeClr val="tx2">
                    <a:lumMod val="75000"/>
                    <a:lumOff val="25000"/>
                  </a:schemeClr>
                </a:solidFill>
                <a:latin typeface="+mj-lt"/>
              </a:rPr>
              <a:t>Assess how recruitment channels are related to employee performance.</a:t>
            </a:r>
          </a:p>
        </p:txBody>
      </p:sp>
      <p:sp>
        <p:nvSpPr>
          <p:cNvPr id="23" name="Rectangle: Rounded Corners 2">
            <a:extLst>
              <a:ext uri="{FF2B5EF4-FFF2-40B4-BE49-F238E27FC236}">
                <a16:creationId xmlns:a16="http://schemas.microsoft.com/office/drawing/2014/main" id="{B703C714-6548-D529-E1AF-66BA91E426BD}"/>
              </a:ext>
            </a:extLst>
          </p:cNvPr>
          <p:cNvSpPr/>
          <p:nvPr/>
        </p:nvSpPr>
        <p:spPr>
          <a:xfrm rot="5400000">
            <a:off x="777344" y="4989736"/>
            <a:ext cx="287316" cy="23433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TextBox 23">
            <a:extLst>
              <a:ext uri="{FF2B5EF4-FFF2-40B4-BE49-F238E27FC236}">
                <a16:creationId xmlns:a16="http://schemas.microsoft.com/office/drawing/2014/main" id="{ECDCCFF0-8E57-9D61-59C0-ADD0AB18CEC4}"/>
              </a:ext>
            </a:extLst>
          </p:cNvPr>
          <p:cNvSpPr txBox="1"/>
          <p:nvPr/>
        </p:nvSpPr>
        <p:spPr>
          <a:xfrm>
            <a:off x="1166782" y="4925228"/>
            <a:ext cx="11025218" cy="369332"/>
          </a:xfrm>
          <a:prstGeom prst="rect">
            <a:avLst/>
          </a:prstGeom>
          <a:noFill/>
        </p:spPr>
        <p:txBody>
          <a:bodyPr wrap="square" rtlCol="0">
            <a:spAutoFit/>
          </a:bodyPr>
          <a:lstStyle/>
          <a:p>
            <a:pPr eaLnBrk="0" fontAlgn="base" hangingPunct="0">
              <a:spcBef>
                <a:spcPct val="0"/>
              </a:spcBef>
              <a:spcAft>
                <a:spcPts val="600"/>
              </a:spcAft>
            </a:pPr>
            <a:r>
              <a:rPr lang="en-US" altLang="en-US" b="1" dirty="0">
                <a:solidFill>
                  <a:schemeClr val="tx2">
                    <a:lumMod val="75000"/>
                    <a:lumOff val="25000"/>
                  </a:schemeClr>
                </a:solidFill>
                <a:latin typeface="+mj-lt"/>
              </a:rPr>
              <a:t>Evaluate the overall distribution of KPI achievement among employees.</a:t>
            </a:r>
          </a:p>
        </p:txBody>
      </p:sp>
      <p:sp>
        <p:nvSpPr>
          <p:cNvPr id="25" name="Rectangle: Rounded Corners 2">
            <a:extLst>
              <a:ext uri="{FF2B5EF4-FFF2-40B4-BE49-F238E27FC236}">
                <a16:creationId xmlns:a16="http://schemas.microsoft.com/office/drawing/2014/main" id="{CF973DA7-C281-0637-DD6D-3D4FBD5BEBDC}"/>
              </a:ext>
            </a:extLst>
          </p:cNvPr>
          <p:cNvSpPr/>
          <p:nvPr/>
        </p:nvSpPr>
        <p:spPr>
          <a:xfrm rot="5400000">
            <a:off x="777344" y="5492477"/>
            <a:ext cx="287316" cy="234338"/>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 name="TextBox 33">
            <a:extLst>
              <a:ext uri="{FF2B5EF4-FFF2-40B4-BE49-F238E27FC236}">
                <a16:creationId xmlns:a16="http://schemas.microsoft.com/office/drawing/2014/main" id="{FA5FD21B-7CD7-6825-47D2-E9BA8BC71102}"/>
              </a:ext>
            </a:extLst>
          </p:cNvPr>
          <p:cNvSpPr txBox="1"/>
          <p:nvPr/>
        </p:nvSpPr>
        <p:spPr>
          <a:xfrm>
            <a:off x="1166782" y="5424981"/>
            <a:ext cx="11025218" cy="369332"/>
          </a:xfrm>
          <a:prstGeom prst="rect">
            <a:avLst/>
          </a:prstGeom>
          <a:noFill/>
        </p:spPr>
        <p:txBody>
          <a:bodyPr wrap="square" rtlCol="0">
            <a:spAutoFit/>
          </a:bodyPr>
          <a:lstStyle/>
          <a:p>
            <a:pPr eaLnBrk="0" fontAlgn="base" hangingPunct="0">
              <a:spcBef>
                <a:spcPct val="0"/>
              </a:spcBef>
              <a:spcAft>
                <a:spcPts val="600"/>
              </a:spcAft>
            </a:pPr>
            <a:r>
              <a:rPr lang="en-US" b="1" dirty="0">
                <a:solidFill>
                  <a:schemeClr val="tx2">
                    <a:lumMod val="75000"/>
                    <a:lumOff val="25000"/>
                  </a:schemeClr>
                </a:solidFill>
                <a:latin typeface="+mj-lt"/>
                <a:cs typeface="Arial" panose="020B0604020202020204" pitchFamily="34" charset="0"/>
              </a:rPr>
              <a:t>Provide Data-Driven Recommendations</a:t>
            </a:r>
          </a:p>
        </p:txBody>
      </p:sp>
      <p:sp>
        <p:nvSpPr>
          <p:cNvPr id="38" name="Rectangle: Rounded Corners 23">
            <a:extLst>
              <a:ext uri="{FF2B5EF4-FFF2-40B4-BE49-F238E27FC236}">
                <a16:creationId xmlns:a16="http://schemas.microsoft.com/office/drawing/2014/main" id="{1751DD01-3652-9F59-8C7E-D02922678FD2}"/>
              </a:ext>
            </a:extLst>
          </p:cNvPr>
          <p:cNvSpPr/>
          <p:nvPr/>
        </p:nvSpPr>
        <p:spPr>
          <a:xfrm rot="18900000">
            <a:off x="9957019" y="-223977"/>
            <a:ext cx="1639207" cy="1639207"/>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1647577025"/>
      </p:ext>
    </p:extLst>
  </p:cSld>
  <p:clrMapOvr>
    <a:masterClrMapping/>
  </p:clrMapOvr>
</p:sld>
</file>

<file path=ppt/theme/theme1.xml><?xml version="1.0" encoding="utf-8"?>
<a:theme xmlns:a="http://schemas.openxmlformats.org/drawingml/2006/main" name="Office Theme">
  <a:themeElements>
    <a:clrScheme name="Custom 51">
      <a:dk1>
        <a:srgbClr val="000000"/>
      </a:dk1>
      <a:lt1>
        <a:srgbClr val="FFFFFF"/>
      </a:lt1>
      <a:dk2>
        <a:srgbClr val="000000"/>
      </a:dk2>
      <a:lt2>
        <a:srgbClr val="FFFFFF"/>
      </a:lt2>
      <a:accent1>
        <a:srgbClr val="BFE462"/>
      </a:accent1>
      <a:accent2>
        <a:srgbClr val="A3D525"/>
      </a:accent2>
      <a:accent3>
        <a:srgbClr val="668D05"/>
      </a:accent3>
      <a:accent4>
        <a:srgbClr val="283509"/>
      </a:accent4>
      <a:accent5>
        <a:srgbClr val="634527"/>
      </a:accent5>
      <a:accent6>
        <a:srgbClr val="62432C"/>
      </a:accent6>
      <a:hlink>
        <a:srgbClr val="FAD776"/>
      </a:hlink>
      <a:folHlink>
        <a:srgbClr val="A1C398"/>
      </a:folHlink>
    </a:clrScheme>
    <a:fontScheme name="Custom 44">
      <a:majorFont>
        <a:latin typeface="Fira Sans"/>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6571</TotalTime>
  <Words>1143</Words>
  <Application>Microsoft Office PowerPoint</Application>
  <PresentationFormat>Widescreen</PresentationFormat>
  <Paragraphs>185</Paragraphs>
  <Slides>25</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Aptos</vt:lpstr>
      <vt:lpstr>Arial</vt:lpstr>
      <vt:lpstr>Fira Sans</vt:lpstr>
      <vt:lpstr>Roboto Mono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Slidesignus15 15 ANS</dc:creator>
  <cp:lastModifiedBy>isa b</cp:lastModifiedBy>
  <cp:revision>26</cp:revision>
  <dcterms:created xsi:type="dcterms:W3CDTF">2025-08-20T06:10:47Z</dcterms:created>
  <dcterms:modified xsi:type="dcterms:W3CDTF">2025-10-07T19:29:04Z</dcterms:modified>
</cp:coreProperties>
</file>